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266" r:id="rId3"/>
    <p:sldId id="284" r:id="rId4"/>
    <p:sldId id="257" r:id="rId5"/>
    <p:sldId id="285" r:id="rId6"/>
    <p:sldId id="277" r:id="rId7"/>
    <p:sldId id="259" r:id="rId8"/>
    <p:sldId id="265" r:id="rId9"/>
    <p:sldId id="268" r:id="rId10"/>
    <p:sldId id="269" r:id="rId11"/>
    <p:sldId id="270" r:id="rId12"/>
    <p:sldId id="264" r:id="rId13"/>
    <p:sldId id="273" r:id="rId14"/>
    <p:sldId id="279" r:id="rId15"/>
    <p:sldId id="275" r:id="rId16"/>
    <p:sldId id="286" r:id="rId17"/>
    <p:sldId id="287" r:id="rId18"/>
    <p:sldId id="288" r:id="rId19"/>
    <p:sldId id="289" r:id="rId20"/>
    <p:sldId id="290" r:id="rId21"/>
    <p:sldId id="272" r:id="rId22"/>
    <p:sldId id="26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23" autoAdjust="0"/>
  </p:normalViewPr>
  <p:slideViewPr>
    <p:cSldViewPr>
      <p:cViewPr varScale="1">
        <p:scale>
          <a:sx n="48" d="100"/>
          <a:sy n="48" d="100"/>
        </p:scale>
        <p:origin x="-11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45772-B0AC-4957-8292-8A776B1CDF5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A28CA11-0C3F-4954-8B33-07D90E5DBBEE}">
      <dgm:prSet phldrT="[Text]"/>
      <dgm:spPr/>
      <dgm:t>
        <a:bodyPr/>
        <a:lstStyle/>
        <a:p>
          <a:r>
            <a:rPr lang="en-US" dirty="0" smtClean="0"/>
            <a:t>Flood ER Grant Program</a:t>
          </a:r>
          <a:endParaRPr lang="en-US" dirty="0"/>
        </a:p>
      </dgm:t>
    </dgm:pt>
    <dgm:pt modelId="{CEB746F2-FA1A-4E76-8488-CA7FBBE6D557}" type="parTrans" cxnId="{1C0CBD1A-0ACD-4899-BED0-53A955C15258}">
      <dgm:prSet/>
      <dgm:spPr/>
      <dgm:t>
        <a:bodyPr/>
        <a:lstStyle/>
        <a:p>
          <a:endParaRPr lang="en-US"/>
        </a:p>
      </dgm:t>
    </dgm:pt>
    <dgm:pt modelId="{A0DD1244-B12E-47EC-A0F3-5EC87CC1223A}" type="sibTrans" cxnId="{1C0CBD1A-0ACD-4899-BED0-53A955C15258}">
      <dgm:prSet/>
      <dgm:spPr/>
      <dgm:t>
        <a:bodyPr/>
        <a:lstStyle/>
        <a:p>
          <a:endParaRPr lang="en-US"/>
        </a:p>
      </dgm:t>
    </dgm:pt>
    <dgm:pt modelId="{76498029-09B8-4322-87C2-FD8EF996DC2C}">
      <dgm:prSet phldrT="[Text]"/>
      <dgm:spPr/>
      <dgm:t>
        <a:bodyPr/>
        <a:lstStyle/>
        <a:p>
          <a:r>
            <a:rPr lang="en-US" dirty="0" smtClean="0"/>
            <a:t>Delta Communications</a:t>
          </a:r>
          <a:endParaRPr lang="en-US" dirty="0"/>
        </a:p>
      </dgm:t>
    </dgm:pt>
    <dgm:pt modelId="{20AE55B2-BAE3-40F3-8DD3-5B39A7F1175A}" type="parTrans" cxnId="{3D1F1FE7-F528-48AE-826A-C0A446DB8772}">
      <dgm:prSet/>
      <dgm:spPr/>
      <dgm:t>
        <a:bodyPr/>
        <a:lstStyle/>
        <a:p>
          <a:endParaRPr lang="en-US"/>
        </a:p>
      </dgm:t>
    </dgm:pt>
    <dgm:pt modelId="{E7ACC6B2-5648-4611-833E-7958D3F41CE7}" type="sibTrans" cxnId="{3D1F1FE7-F528-48AE-826A-C0A446DB8772}">
      <dgm:prSet/>
      <dgm:spPr/>
      <dgm:t>
        <a:bodyPr/>
        <a:lstStyle/>
        <a:p>
          <a:endParaRPr lang="en-US"/>
        </a:p>
      </dgm:t>
    </dgm:pt>
    <dgm:pt modelId="{112EA5FA-2A14-4491-8B43-03EB9EA35959}">
      <dgm:prSet phldrT="[Text]"/>
      <dgm:spPr/>
      <dgm:t>
        <a:bodyPr/>
        <a:lstStyle/>
        <a:p>
          <a:r>
            <a:rPr lang="en-US" dirty="0" smtClean="0"/>
            <a:t>Delta Flood ER</a:t>
          </a:r>
          <a:endParaRPr lang="en-US" dirty="0"/>
        </a:p>
      </dgm:t>
    </dgm:pt>
    <dgm:pt modelId="{2BFEA3BB-38B6-470D-B485-536B10E673E5}" type="parTrans" cxnId="{83EC5E70-08C2-4659-9E08-0ED743F38DF4}">
      <dgm:prSet/>
      <dgm:spPr/>
      <dgm:t>
        <a:bodyPr/>
        <a:lstStyle/>
        <a:p>
          <a:endParaRPr lang="en-US"/>
        </a:p>
      </dgm:t>
    </dgm:pt>
    <dgm:pt modelId="{1BF3A06D-8413-4CA9-BB14-49C4F1C7F5BE}" type="sibTrans" cxnId="{83EC5E70-08C2-4659-9E08-0ED743F38DF4}">
      <dgm:prSet/>
      <dgm:spPr/>
      <dgm:t>
        <a:bodyPr/>
        <a:lstStyle/>
        <a:p>
          <a:endParaRPr lang="en-US"/>
        </a:p>
      </dgm:t>
    </dgm:pt>
    <dgm:pt modelId="{34BD68A7-EA6E-4916-9714-EF5E7275EB65}">
      <dgm:prSet phldrT="[Text]"/>
      <dgm:spPr/>
      <dgm:t>
        <a:bodyPr/>
        <a:lstStyle/>
        <a:p>
          <a:r>
            <a:rPr lang="en-US" dirty="0" smtClean="0"/>
            <a:t>Statewide Flood ER</a:t>
          </a:r>
          <a:endParaRPr lang="en-US" dirty="0"/>
        </a:p>
      </dgm:t>
    </dgm:pt>
    <dgm:pt modelId="{ABFE5513-3D06-4A1B-854C-C927FBF90A5E}" type="parTrans" cxnId="{0204910B-0430-4F69-B8CA-3F55DD6CE9D4}">
      <dgm:prSet/>
      <dgm:spPr/>
      <dgm:t>
        <a:bodyPr/>
        <a:lstStyle/>
        <a:p>
          <a:endParaRPr lang="en-US"/>
        </a:p>
      </dgm:t>
    </dgm:pt>
    <dgm:pt modelId="{CEA9CEF3-9F70-466B-9705-B74DBBC8AFB6}" type="sibTrans" cxnId="{0204910B-0430-4F69-B8CA-3F55DD6CE9D4}">
      <dgm:prSet/>
      <dgm:spPr/>
      <dgm:t>
        <a:bodyPr/>
        <a:lstStyle/>
        <a:p>
          <a:endParaRPr lang="en-US"/>
        </a:p>
      </dgm:t>
    </dgm:pt>
    <dgm:pt modelId="{0C508065-092C-4992-BEFA-9AB7D902FA8E}" type="pres">
      <dgm:prSet presAssocID="{63E45772-B0AC-4957-8292-8A776B1CDF52}" presName="Name0" presStyleCnt="0">
        <dgm:presLayoutVars>
          <dgm:chMax val="1"/>
          <dgm:dir/>
          <dgm:animLvl val="ctr"/>
          <dgm:resizeHandles val="exact"/>
        </dgm:presLayoutVars>
      </dgm:prSet>
      <dgm:spPr/>
      <dgm:t>
        <a:bodyPr/>
        <a:lstStyle/>
        <a:p>
          <a:endParaRPr lang="en-US"/>
        </a:p>
      </dgm:t>
    </dgm:pt>
    <dgm:pt modelId="{614CFF3F-1AE4-4073-AD56-1C8C01035AF8}" type="pres">
      <dgm:prSet presAssocID="{DA28CA11-0C3F-4954-8B33-07D90E5DBBEE}" presName="centerShape" presStyleLbl="node0" presStyleIdx="0" presStyleCnt="1" custScaleX="126908" custScaleY="81029" custLinFactNeighborX="252" custLinFactNeighborY="-1059"/>
      <dgm:spPr/>
      <dgm:t>
        <a:bodyPr/>
        <a:lstStyle/>
        <a:p>
          <a:endParaRPr lang="en-US"/>
        </a:p>
      </dgm:t>
    </dgm:pt>
    <dgm:pt modelId="{5CD99379-5B1C-4B7E-B072-0B8B07780843}" type="pres">
      <dgm:prSet presAssocID="{76498029-09B8-4322-87C2-FD8EF996DC2C}" presName="node" presStyleLbl="node1" presStyleIdx="0" presStyleCnt="3" custScaleX="143497" custScaleY="100251" custRadScaleRad="80535">
        <dgm:presLayoutVars>
          <dgm:bulletEnabled val="1"/>
        </dgm:presLayoutVars>
      </dgm:prSet>
      <dgm:spPr/>
      <dgm:t>
        <a:bodyPr/>
        <a:lstStyle/>
        <a:p>
          <a:endParaRPr lang="en-US"/>
        </a:p>
      </dgm:t>
    </dgm:pt>
    <dgm:pt modelId="{75A60C55-7892-4DCC-A9DF-20254938EE82}" type="pres">
      <dgm:prSet presAssocID="{76498029-09B8-4322-87C2-FD8EF996DC2C}" presName="dummy" presStyleCnt="0"/>
      <dgm:spPr/>
    </dgm:pt>
    <dgm:pt modelId="{6B9328F7-28C3-4E98-BCC5-BD2CD969A75E}" type="pres">
      <dgm:prSet presAssocID="{E7ACC6B2-5648-4611-833E-7958D3F41CE7}" presName="sibTrans" presStyleLbl="sibTrans2D1" presStyleIdx="0" presStyleCnt="3" custScaleX="103017" custScaleY="107759"/>
      <dgm:spPr/>
      <dgm:t>
        <a:bodyPr/>
        <a:lstStyle/>
        <a:p>
          <a:endParaRPr lang="en-US"/>
        </a:p>
      </dgm:t>
    </dgm:pt>
    <dgm:pt modelId="{44371E2E-F097-46F6-BA8B-8809591CDCF0}" type="pres">
      <dgm:prSet presAssocID="{112EA5FA-2A14-4491-8B43-03EB9EA35959}" presName="node" presStyleLbl="node1" presStyleIdx="1" presStyleCnt="3" custScaleX="138111" custScaleY="92047">
        <dgm:presLayoutVars>
          <dgm:bulletEnabled val="1"/>
        </dgm:presLayoutVars>
      </dgm:prSet>
      <dgm:spPr/>
      <dgm:t>
        <a:bodyPr/>
        <a:lstStyle/>
        <a:p>
          <a:endParaRPr lang="en-US"/>
        </a:p>
      </dgm:t>
    </dgm:pt>
    <dgm:pt modelId="{48808D46-E9E7-44E6-8EE1-1280AE172F3D}" type="pres">
      <dgm:prSet presAssocID="{112EA5FA-2A14-4491-8B43-03EB9EA35959}" presName="dummy" presStyleCnt="0"/>
      <dgm:spPr/>
    </dgm:pt>
    <dgm:pt modelId="{59BF1FB7-7790-403F-8CBF-E11F57BD4E4F}" type="pres">
      <dgm:prSet presAssocID="{1BF3A06D-8413-4CA9-BB14-49C4F1C7F5BE}" presName="sibTrans" presStyleLbl="sibTrans2D1" presStyleIdx="1" presStyleCnt="3" custScaleX="103017" custScaleY="107759"/>
      <dgm:spPr/>
      <dgm:t>
        <a:bodyPr/>
        <a:lstStyle/>
        <a:p>
          <a:endParaRPr lang="en-US"/>
        </a:p>
      </dgm:t>
    </dgm:pt>
    <dgm:pt modelId="{AE1840CE-A31E-48EF-88EF-095FF28CCE52}" type="pres">
      <dgm:prSet presAssocID="{34BD68A7-EA6E-4916-9714-EF5E7275EB65}" presName="node" presStyleLbl="node1" presStyleIdx="2" presStyleCnt="3" custScaleX="139644" custScaleY="92047">
        <dgm:presLayoutVars>
          <dgm:bulletEnabled val="1"/>
        </dgm:presLayoutVars>
      </dgm:prSet>
      <dgm:spPr/>
      <dgm:t>
        <a:bodyPr/>
        <a:lstStyle/>
        <a:p>
          <a:endParaRPr lang="en-US"/>
        </a:p>
      </dgm:t>
    </dgm:pt>
    <dgm:pt modelId="{6FA498C3-1504-4532-B580-41687A761740}" type="pres">
      <dgm:prSet presAssocID="{34BD68A7-EA6E-4916-9714-EF5E7275EB65}" presName="dummy" presStyleCnt="0"/>
      <dgm:spPr/>
    </dgm:pt>
    <dgm:pt modelId="{4EC9C5D2-808E-48DA-B14F-912CD4A9DB42}" type="pres">
      <dgm:prSet presAssocID="{CEA9CEF3-9F70-466B-9705-B74DBBC8AFB6}" presName="sibTrans" presStyleLbl="sibTrans2D1" presStyleIdx="2" presStyleCnt="3" custScaleX="103017" custScaleY="107759"/>
      <dgm:spPr/>
      <dgm:t>
        <a:bodyPr/>
        <a:lstStyle/>
        <a:p>
          <a:endParaRPr lang="en-US"/>
        </a:p>
      </dgm:t>
    </dgm:pt>
  </dgm:ptLst>
  <dgm:cxnLst>
    <dgm:cxn modelId="{7C5EDDCD-9D2C-4086-910F-464F1A306453}" type="presOf" srcId="{63E45772-B0AC-4957-8292-8A776B1CDF52}" destId="{0C508065-092C-4992-BEFA-9AB7D902FA8E}" srcOrd="0" destOrd="0" presId="urn:microsoft.com/office/officeart/2005/8/layout/radial6"/>
    <dgm:cxn modelId="{05DD3C93-C574-49E4-8607-1826941755D9}" type="presOf" srcId="{1BF3A06D-8413-4CA9-BB14-49C4F1C7F5BE}" destId="{59BF1FB7-7790-403F-8CBF-E11F57BD4E4F}" srcOrd="0" destOrd="0" presId="urn:microsoft.com/office/officeart/2005/8/layout/radial6"/>
    <dgm:cxn modelId="{9A08F4C2-29F2-4163-B901-083FC3048042}" type="presOf" srcId="{DA28CA11-0C3F-4954-8B33-07D90E5DBBEE}" destId="{614CFF3F-1AE4-4073-AD56-1C8C01035AF8}" srcOrd="0" destOrd="0" presId="urn:microsoft.com/office/officeart/2005/8/layout/radial6"/>
    <dgm:cxn modelId="{B42213C2-5D72-45A9-A10B-6A87D7A28BB8}" type="presOf" srcId="{34BD68A7-EA6E-4916-9714-EF5E7275EB65}" destId="{AE1840CE-A31E-48EF-88EF-095FF28CCE52}" srcOrd="0" destOrd="0" presId="urn:microsoft.com/office/officeart/2005/8/layout/radial6"/>
    <dgm:cxn modelId="{92727CC8-3D3C-431E-80FA-7F6D243229F6}" type="presOf" srcId="{E7ACC6B2-5648-4611-833E-7958D3F41CE7}" destId="{6B9328F7-28C3-4E98-BCC5-BD2CD969A75E}" srcOrd="0" destOrd="0" presId="urn:microsoft.com/office/officeart/2005/8/layout/radial6"/>
    <dgm:cxn modelId="{C903CCAF-A09D-4443-8118-69111EC200FF}" type="presOf" srcId="{76498029-09B8-4322-87C2-FD8EF996DC2C}" destId="{5CD99379-5B1C-4B7E-B072-0B8B07780843}" srcOrd="0" destOrd="0" presId="urn:microsoft.com/office/officeart/2005/8/layout/radial6"/>
    <dgm:cxn modelId="{3D1F1FE7-F528-48AE-826A-C0A446DB8772}" srcId="{DA28CA11-0C3F-4954-8B33-07D90E5DBBEE}" destId="{76498029-09B8-4322-87C2-FD8EF996DC2C}" srcOrd="0" destOrd="0" parTransId="{20AE55B2-BAE3-40F3-8DD3-5B39A7F1175A}" sibTransId="{E7ACC6B2-5648-4611-833E-7958D3F41CE7}"/>
    <dgm:cxn modelId="{0204910B-0430-4F69-B8CA-3F55DD6CE9D4}" srcId="{DA28CA11-0C3F-4954-8B33-07D90E5DBBEE}" destId="{34BD68A7-EA6E-4916-9714-EF5E7275EB65}" srcOrd="2" destOrd="0" parTransId="{ABFE5513-3D06-4A1B-854C-C927FBF90A5E}" sibTransId="{CEA9CEF3-9F70-466B-9705-B74DBBC8AFB6}"/>
    <dgm:cxn modelId="{8A658D6A-D540-4199-8B93-EB2A84AB2E94}" type="presOf" srcId="{CEA9CEF3-9F70-466B-9705-B74DBBC8AFB6}" destId="{4EC9C5D2-808E-48DA-B14F-912CD4A9DB42}" srcOrd="0" destOrd="0" presId="urn:microsoft.com/office/officeart/2005/8/layout/radial6"/>
    <dgm:cxn modelId="{1C0CBD1A-0ACD-4899-BED0-53A955C15258}" srcId="{63E45772-B0AC-4957-8292-8A776B1CDF52}" destId="{DA28CA11-0C3F-4954-8B33-07D90E5DBBEE}" srcOrd="0" destOrd="0" parTransId="{CEB746F2-FA1A-4E76-8488-CA7FBBE6D557}" sibTransId="{A0DD1244-B12E-47EC-A0F3-5EC87CC1223A}"/>
    <dgm:cxn modelId="{ABFB3116-689A-4561-ADA6-72F0FCC53F7E}" type="presOf" srcId="{112EA5FA-2A14-4491-8B43-03EB9EA35959}" destId="{44371E2E-F097-46F6-BA8B-8809591CDCF0}" srcOrd="0" destOrd="0" presId="urn:microsoft.com/office/officeart/2005/8/layout/radial6"/>
    <dgm:cxn modelId="{83EC5E70-08C2-4659-9E08-0ED743F38DF4}" srcId="{DA28CA11-0C3F-4954-8B33-07D90E5DBBEE}" destId="{112EA5FA-2A14-4491-8B43-03EB9EA35959}" srcOrd="1" destOrd="0" parTransId="{2BFEA3BB-38B6-470D-B485-536B10E673E5}" sibTransId="{1BF3A06D-8413-4CA9-BB14-49C4F1C7F5BE}"/>
    <dgm:cxn modelId="{8F78FFF4-F570-4C9D-9955-42CCB04394B9}" type="presParOf" srcId="{0C508065-092C-4992-BEFA-9AB7D902FA8E}" destId="{614CFF3F-1AE4-4073-AD56-1C8C01035AF8}" srcOrd="0" destOrd="0" presId="urn:microsoft.com/office/officeart/2005/8/layout/radial6"/>
    <dgm:cxn modelId="{78737833-EF8B-43DB-BAA2-A5480BCEA97D}" type="presParOf" srcId="{0C508065-092C-4992-BEFA-9AB7D902FA8E}" destId="{5CD99379-5B1C-4B7E-B072-0B8B07780843}" srcOrd="1" destOrd="0" presId="urn:microsoft.com/office/officeart/2005/8/layout/radial6"/>
    <dgm:cxn modelId="{7B52445B-8777-4AB6-8268-DC07D6F1530A}" type="presParOf" srcId="{0C508065-092C-4992-BEFA-9AB7D902FA8E}" destId="{75A60C55-7892-4DCC-A9DF-20254938EE82}" srcOrd="2" destOrd="0" presId="urn:microsoft.com/office/officeart/2005/8/layout/radial6"/>
    <dgm:cxn modelId="{DE7FBF3A-8035-4889-A448-868BFF77A33D}" type="presParOf" srcId="{0C508065-092C-4992-BEFA-9AB7D902FA8E}" destId="{6B9328F7-28C3-4E98-BCC5-BD2CD969A75E}" srcOrd="3" destOrd="0" presId="urn:microsoft.com/office/officeart/2005/8/layout/radial6"/>
    <dgm:cxn modelId="{FC509100-3DF1-4356-8C33-19B83AEA9B72}" type="presParOf" srcId="{0C508065-092C-4992-BEFA-9AB7D902FA8E}" destId="{44371E2E-F097-46F6-BA8B-8809591CDCF0}" srcOrd="4" destOrd="0" presId="urn:microsoft.com/office/officeart/2005/8/layout/radial6"/>
    <dgm:cxn modelId="{1B7CFA38-F68F-4B41-8854-B5557B3E76A2}" type="presParOf" srcId="{0C508065-092C-4992-BEFA-9AB7D902FA8E}" destId="{48808D46-E9E7-44E6-8EE1-1280AE172F3D}" srcOrd="5" destOrd="0" presId="urn:microsoft.com/office/officeart/2005/8/layout/radial6"/>
    <dgm:cxn modelId="{658FF90A-6CF8-48D9-AD4A-50294BD34202}" type="presParOf" srcId="{0C508065-092C-4992-BEFA-9AB7D902FA8E}" destId="{59BF1FB7-7790-403F-8CBF-E11F57BD4E4F}" srcOrd="6" destOrd="0" presId="urn:microsoft.com/office/officeart/2005/8/layout/radial6"/>
    <dgm:cxn modelId="{62130562-77CB-4523-B718-B3345C4BCE95}" type="presParOf" srcId="{0C508065-092C-4992-BEFA-9AB7D902FA8E}" destId="{AE1840CE-A31E-48EF-88EF-095FF28CCE52}" srcOrd="7" destOrd="0" presId="urn:microsoft.com/office/officeart/2005/8/layout/radial6"/>
    <dgm:cxn modelId="{96DBE1F7-784A-463F-920A-BDF1C1A064C4}" type="presParOf" srcId="{0C508065-092C-4992-BEFA-9AB7D902FA8E}" destId="{6FA498C3-1504-4532-B580-41687A761740}" srcOrd="8" destOrd="0" presId="urn:microsoft.com/office/officeart/2005/8/layout/radial6"/>
    <dgm:cxn modelId="{F688B676-1787-49B7-B2B8-2D95F598BCCF}" type="presParOf" srcId="{0C508065-092C-4992-BEFA-9AB7D902FA8E}" destId="{4EC9C5D2-808E-48DA-B14F-912CD4A9DB4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65CCB-0A1B-4248-BEB1-86F0B49CB9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6C554E-5AA7-41FE-AAD8-CA02D29DE2BF}">
      <dgm:prSet phldrT="[Text]" custT="1"/>
      <dgm:spPr/>
      <dgm:t>
        <a:bodyPr/>
        <a:lstStyle/>
        <a:p>
          <a:pPr algn="ctr"/>
          <a:r>
            <a:rPr lang="en-US" sz="2400" dirty="0" smtClean="0"/>
            <a:t>Reclamation Districts</a:t>
          </a:r>
        </a:p>
      </dgm:t>
    </dgm:pt>
    <dgm:pt modelId="{4EA530B7-747C-4A27-BE64-D3BC9F9BED2C}" type="parTrans" cxnId="{8ECC1283-6758-437F-8C2F-C3D0A07CF017}">
      <dgm:prSet/>
      <dgm:spPr/>
      <dgm:t>
        <a:bodyPr/>
        <a:lstStyle/>
        <a:p>
          <a:endParaRPr lang="en-US"/>
        </a:p>
      </dgm:t>
    </dgm:pt>
    <dgm:pt modelId="{BA17959E-E668-4B83-A776-8CCFBFC20E4F}" type="sibTrans" cxnId="{8ECC1283-6758-437F-8C2F-C3D0A07CF017}">
      <dgm:prSet/>
      <dgm:spPr/>
      <dgm:t>
        <a:bodyPr/>
        <a:lstStyle/>
        <a:p>
          <a:endParaRPr lang="en-US"/>
        </a:p>
      </dgm:t>
    </dgm:pt>
    <dgm:pt modelId="{6FD5FFB9-F533-4D2A-9DC0-F44337293EAC}">
      <dgm:prSet phldrT="[Text]" custT="1"/>
      <dgm:spPr/>
      <dgm:t>
        <a:bodyPr/>
        <a:lstStyle/>
        <a:p>
          <a:pPr algn="ctr"/>
          <a:r>
            <a:rPr lang="en-US" sz="2400" dirty="0" smtClean="0"/>
            <a:t>Local Maintaining Agencies</a:t>
          </a:r>
          <a:endParaRPr lang="en-US" sz="2400" dirty="0"/>
        </a:p>
      </dgm:t>
    </dgm:pt>
    <dgm:pt modelId="{E4093144-FFD4-449A-B6A0-B808F9C2755C}" type="parTrans" cxnId="{AC4FEBC6-E4C4-4E68-8264-F18BDB71A879}">
      <dgm:prSet/>
      <dgm:spPr/>
      <dgm:t>
        <a:bodyPr/>
        <a:lstStyle/>
        <a:p>
          <a:endParaRPr lang="en-US"/>
        </a:p>
      </dgm:t>
    </dgm:pt>
    <dgm:pt modelId="{D0AC8D4F-874E-44F6-B5E7-BC0D53888D7F}" type="sibTrans" cxnId="{AC4FEBC6-E4C4-4E68-8264-F18BDB71A879}">
      <dgm:prSet/>
      <dgm:spPr/>
      <dgm:t>
        <a:bodyPr/>
        <a:lstStyle/>
        <a:p>
          <a:endParaRPr lang="en-US"/>
        </a:p>
      </dgm:t>
    </dgm:pt>
    <dgm:pt modelId="{A01E69B6-7C6E-431E-BFEC-45063B9F5309}">
      <dgm:prSet phldrT="[Text]" custT="1"/>
      <dgm:spPr/>
      <dgm:t>
        <a:bodyPr/>
        <a:lstStyle/>
        <a:p>
          <a:pPr algn="ctr"/>
          <a:r>
            <a:rPr lang="en-US" sz="2400" dirty="0" smtClean="0"/>
            <a:t>Flood Control Districts</a:t>
          </a:r>
          <a:endParaRPr lang="en-US" sz="2400" dirty="0"/>
        </a:p>
      </dgm:t>
    </dgm:pt>
    <dgm:pt modelId="{5BD8CF4F-0BBC-41E8-856D-283349C67961}" type="parTrans" cxnId="{5C8F4402-F084-47E5-AD00-35DFD310B320}">
      <dgm:prSet/>
      <dgm:spPr/>
      <dgm:t>
        <a:bodyPr/>
        <a:lstStyle/>
        <a:p>
          <a:endParaRPr lang="en-US"/>
        </a:p>
      </dgm:t>
    </dgm:pt>
    <dgm:pt modelId="{DD60E2B7-4D6F-49CA-848E-EDC1683D6234}" type="sibTrans" cxnId="{5C8F4402-F084-47E5-AD00-35DFD310B320}">
      <dgm:prSet/>
      <dgm:spPr/>
      <dgm:t>
        <a:bodyPr/>
        <a:lstStyle/>
        <a:p>
          <a:endParaRPr lang="en-US"/>
        </a:p>
      </dgm:t>
    </dgm:pt>
    <dgm:pt modelId="{7547D8C3-2EB0-45E7-9ABD-FD1A47FA46CC}">
      <dgm:prSet phldrT="[Text]" custT="1"/>
      <dgm:spPr/>
      <dgm:t>
        <a:bodyPr/>
        <a:lstStyle/>
        <a:p>
          <a:pPr algn="ctr"/>
          <a:r>
            <a:rPr lang="en-US" sz="2400" dirty="0" smtClean="0"/>
            <a:t>Joint Power Authorities</a:t>
          </a:r>
          <a:endParaRPr lang="en-US" sz="2400" dirty="0"/>
        </a:p>
      </dgm:t>
    </dgm:pt>
    <dgm:pt modelId="{C1855447-EDE4-45AB-96F6-C5159D5277FF}" type="parTrans" cxnId="{8DE18E5F-E01D-4765-A7DA-93C1B510F395}">
      <dgm:prSet/>
      <dgm:spPr/>
      <dgm:t>
        <a:bodyPr/>
        <a:lstStyle/>
        <a:p>
          <a:endParaRPr lang="en-US"/>
        </a:p>
      </dgm:t>
    </dgm:pt>
    <dgm:pt modelId="{07DF9A9B-971F-4110-949D-8DC16F32BB8C}" type="sibTrans" cxnId="{8DE18E5F-E01D-4765-A7DA-93C1B510F395}">
      <dgm:prSet/>
      <dgm:spPr/>
      <dgm:t>
        <a:bodyPr/>
        <a:lstStyle/>
        <a:p>
          <a:endParaRPr lang="en-US"/>
        </a:p>
      </dgm:t>
    </dgm:pt>
    <dgm:pt modelId="{22BD6CE5-B271-498D-A484-5E3E3A9BA98A}">
      <dgm:prSet phldrT="[Text]" custT="1"/>
      <dgm:spPr/>
      <dgm:t>
        <a:bodyPr/>
        <a:lstStyle/>
        <a:p>
          <a:pPr algn="ctr"/>
          <a:r>
            <a:rPr lang="en-US" sz="2400" dirty="0" smtClean="0"/>
            <a:t>Cities</a:t>
          </a:r>
          <a:endParaRPr lang="en-US" sz="2400" dirty="0"/>
        </a:p>
      </dgm:t>
    </dgm:pt>
    <dgm:pt modelId="{763C623A-B3A8-4025-B985-1BEE8F146003}" type="parTrans" cxnId="{7D111911-E82B-4977-9568-953255DA6F29}">
      <dgm:prSet/>
      <dgm:spPr/>
      <dgm:t>
        <a:bodyPr/>
        <a:lstStyle/>
        <a:p>
          <a:endParaRPr lang="en-US"/>
        </a:p>
      </dgm:t>
    </dgm:pt>
    <dgm:pt modelId="{F705AFB5-E527-4D0A-B1E6-FC9FEF97578C}" type="sibTrans" cxnId="{7D111911-E82B-4977-9568-953255DA6F29}">
      <dgm:prSet/>
      <dgm:spPr/>
      <dgm:t>
        <a:bodyPr/>
        <a:lstStyle/>
        <a:p>
          <a:endParaRPr lang="en-US"/>
        </a:p>
      </dgm:t>
    </dgm:pt>
    <dgm:pt modelId="{93E9A5A1-5A68-4D09-8C03-AFB6E412DD72}">
      <dgm:prSet phldrT="[Text]" custT="1"/>
      <dgm:spPr/>
      <dgm:t>
        <a:bodyPr/>
        <a:lstStyle/>
        <a:p>
          <a:pPr algn="ctr"/>
          <a:r>
            <a:rPr lang="en-US" sz="2400" dirty="0" smtClean="0"/>
            <a:t>Counties</a:t>
          </a:r>
          <a:endParaRPr lang="en-US" sz="2400" dirty="0"/>
        </a:p>
      </dgm:t>
    </dgm:pt>
    <dgm:pt modelId="{6C0FD306-84F5-49D0-9759-AB10E11EBB69}" type="parTrans" cxnId="{81FDC939-DA3A-4DCB-9D1B-C577F364426D}">
      <dgm:prSet/>
      <dgm:spPr/>
      <dgm:t>
        <a:bodyPr/>
        <a:lstStyle/>
        <a:p>
          <a:endParaRPr lang="en-US"/>
        </a:p>
      </dgm:t>
    </dgm:pt>
    <dgm:pt modelId="{24897FC5-B057-4E74-B747-7D59BF5B3548}" type="sibTrans" cxnId="{81FDC939-DA3A-4DCB-9D1B-C577F364426D}">
      <dgm:prSet/>
      <dgm:spPr/>
      <dgm:t>
        <a:bodyPr/>
        <a:lstStyle/>
        <a:p>
          <a:endParaRPr lang="en-US"/>
        </a:p>
      </dgm:t>
    </dgm:pt>
    <dgm:pt modelId="{49935BE5-2D18-40DB-87AB-4BE2616042AF}" type="pres">
      <dgm:prSet presAssocID="{FEE65CCB-0A1B-4248-BEB1-86F0B49CB91C}" presName="linear" presStyleCnt="0">
        <dgm:presLayoutVars>
          <dgm:animLvl val="lvl"/>
          <dgm:resizeHandles val="exact"/>
        </dgm:presLayoutVars>
      </dgm:prSet>
      <dgm:spPr/>
      <dgm:t>
        <a:bodyPr/>
        <a:lstStyle/>
        <a:p>
          <a:endParaRPr lang="en-US"/>
        </a:p>
      </dgm:t>
    </dgm:pt>
    <dgm:pt modelId="{CFC6993D-87C6-41A9-8888-04CDC3D430B9}" type="pres">
      <dgm:prSet presAssocID="{3E6C554E-5AA7-41FE-AAD8-CA02D29DE2BF}" presName="parentText" presStyleLbl="node1" presStyleIdx="0" presStyleCnt="6" custLinFactY="96435" custLinFactNeighborY="100000">
        <dgm:presLayoutVars>
          <dgm:chMax val="0"/>
          <dgm:bulletEnabled val="1"/>
        </dgm:presLayoutVars>
      </dgm:prSet>
      <dgm:spPr/>
      <dgm:t>
        <a:bodyPr/>
        <a:lstStyle/>
        <a:p>
          <a:endParaRPr lang="en-US"/>
        </a:p>
      </dgm:t>
    </dgm:pt>
    <dgm:pt modelId="{0BBEBCA0-3AEF-4DA1-A959-4050991EDDB6}" type="pres">
      <dgm:prSet presAssocID="{BA17959E-E668-4B83-A776-8CCFBFC20E4F}" presName="spacer" presStyleCnt="0"/>
      <dgm:spPr/>
    </dgm:pt>
    <dgm:pt modelId="{6F353360-80DE-4B18-8292-4B57017CBCDF}" type="pres">
      <dgm:prSet presAssocID="{6FD5FFB9-F533-4D2A-9DC0-F44337293EAC}" presName="parentText" presStyleLbl="node1" presStyleIdx="1" presStyleCnt="6" custLinFactY="-100000" custLinFactNeighborX="170" custLinFactNeighborY="-159354">
        <dgm:presLayoutVars>
          <dgm:chMax val="0"/>
          <dgm:bulletEnabled val="1"/>
        </dgm:presLayoutVars>
      </dgm:prSet>
      <dgm:spPr/>
      <dgm:t>
        <a:bodyPr/>
        <a:lstStyle/>
        <a:p>
          <a:endParaRPr lang="en-US"/>
        </a:p>
      </dgm:t>
    </dgm:pt>
    <dgm:pt modelId="{A4ED2E77-1926-4669-9C36-479A7D57E7EB}" type="pres">
      <dgm:prSet presAssocID="{D0AC8D4F-874E-44F6-B5E7-BC0D53888D7F}" presName="spacer" presStyleCnt="0"/>
      <dgm:spPr/>
    </dgm:pt>
    <dgm:pt modelId="{48D4C7B3-E783-444A-A9F9-0985D17D2421}" type="pres">
      <dgm:prSet presAssocID="{A01E69B6-7C6E-431E-BFEC-45063B9F5309}" presName="parentText" presStyleLbl="node1" presStyleIdx="2" presStyleCnt="6">
        <dgm:presLayoutVars>
          <dgm:chMax val="0"/>
          <dgm:bulletEnabled val="1"/>
        </dgm:presLayoutVars>
      </dgm:prSet>
      <dgm:spPr/>
      <dgm:t>
        <a:bodyPr/>
        <a:lstStyle/>
        <a:p>
          <a:endParaRPr lang="en-US"/>
        </a:p>
      </dgm:t>
    </dgm:pt>
    <dgm:pt modelId="{4EE1CBD5-E084-45F6-A26B-F41551BC904B}" type="pres">
      <dgm:prSet presAssocID="{DD60E2B7-4D6F-49CA-848E-EDC1683D6234}" presName="spacer" presStyleCnt="0"/>
      <dgm:spPr/>
    </dgm:pt>
    <dgm:pt modelId="{862A492D-6B88-4101-A6A3-70996846368B}" type="pres">
      <dgm:prSet presAssocID="{22BD6CE5-B271-498D-A484-5E3E3A9BA98A}" presName="parentText" presStyleLbl="node1" presStyleIdx="3" presStyleCnt="6">
        <dgm:presLayoutVars>
          <dgm:chMax val="0"/>
          <dgm:bulletEnabled val="1"/>
        </dgm:presLayoutVars>
      </dgm:prSet>
      <dgm:spPr/>
      <dgm:t>
        <a:bodyPr/>
        <a:lstStyle/>
        <a:p>
          <a:endParaRPr lang="en-US"/>
        </a:p>
      </dgm:t>
    </dgm:pt>
    <dgm:pt modelId="{BC32A4E6-49AE-48E0-AFD1-34342EFC8EF3}" type="pres">
      <dgm:prSet presAssocID="{F705AFB5-E527-4D0A-B1E6-FC9FEF97578C}" presName="spacer" presStyleCnt="0"/>
      <dgm:spPr/>
    </dgm:pt>
    <dgm:pt modelId="{B2AA0ACA-0893-4F90-AC53-04C1E09FF9E5}" type="pres">
      <dgm:prSet presAssocID="{93E9A5A1-5A68-4D09-8C03-AFB6E412DD72}" presName="parentText" presStyleLbl="node1" presStyleIdx="4" presStyleCnt="6">
        <dgm:presLayoutVars>
          <dgm:chMax val="0"/>
          <dgm:bulletEnabled val="1"/>
        </dgm:presLayoutVars>
      </dgm:prSet>
      <dgm:spPr/>
      <dgm:t>
        <a:bodyPr/>
        <a:lstStyle/>
        <a:p>
          <a:endParaRPr lang="en-US"/>
        </a:p>
      </dgm:t>
    </dgm:pt>
    <dgm:pt modelId="{6894E6E9-7B1E-4192-961E-C5427DAA6EEF}" type="pres">
      <dgm:prSet presAssocID="{24897FC5-B057-4E74-B747-7D59BF5B3548}" presName="spacer" presStyleCnt="0"/>
      <dgm:spPr/>
    </dgm:pt>
    <dgm:pt modelId="{DE230A21-5B8C-4919-9256-8D1D0F54038D}" type="pres">
      <dgm:prSet presAssocID="{7547D8C3-2EB0-45E7-9ABD-FD1A47FA46CC}" presName="parentText" presStyleLbl="node1" presStyleIdx="5" presStyleCnt="6">
        <dgm:presLayoutVars>
          <dgm:chMax val="0"/>
          <dgm:bulletEnabled val="1"/>
        </dgm:presLayoutVars>
      </dgm:prSet>
      <dgm:spPr/>
      <dgm:t>
        <a:bodyPr/>
        <a:lstStyle/>
        <a:p>
          <a:endParaRPr lang="en-US"/>
        </a:p>
      </dgm:t>
    </dgm:pt>
  </dgm:ptLst>
  <dgm:cxnLst>
    <dgm:cxn modelId="{AC4FEBC6-E4C4-4E68-8264-F18BDB71A879}" srcId="{FEE65CCB-0A1B-4248-BEB1-86F0B49CB91C}" destId="{6FD5FFB9-F533-4D2A-9DC0-F44337293EAC}" srcOrd="1" destOrd="0" parTransId="{E4093144-FFD4-449A-B6A0-B808F9C2755C}" sibTransId="{D0AC8D4F-874E-44F6-B5E7-BC0D53888D7F}"/>
    <dgm:cxn modelId="{5C8F4402-F084-47E5-AD00-35DFD310B320}" srcId="{FEE65CCB-0A1B-4248-BEB1-86F0B49CB91C}" destId="{A01E69B6-7C6E-431E-BFEC-45063B9F5309}" srcOrd="2" destOrd="0" parTransId="{5BD8CF4F-0BBC-41E8-856D-283349C67961}" sibTransId="{DD60E2B7-4D6F-49CA-848E-EDC1683D6234}"/>
    <dgm:cxn modelId="{9AFF4DF2-4BE0-44F4-9778-40DD3155B4CF}" type="presOf" srcId="{7547D8C3-2EB0-45E7-9ABD-FD1A47FA46CC}" destId="{DE230A21-5B8C-4919-9256-8D1D0F54038D}" srcOrd="0" destOrd="0" presId="urn:microsoft.com/office/officeart/2005/8/layout/vList2"/>
    <dgm:cxn modelId="{7A982DF9-7F77-4956-8CE2-5320A9192A5B}" type="presOf" srcId="{93E9A5A1-5A68-4D09-8C03-AFB6E412DD72}" destId="{B2AA0ACA-0893-4F90-AC53-04C1E09FF9E5}" srcOrd="0" destOrd="0" presId="urn:microsoft.com/office/officeart/2005/8/layout/vList2"/>
    <dgm:cxn modelId="{CFA9CA3A-E9A7-49A5-9585-8AC5AB11E4F6}" type="presOf" srcId="{3E6C554E-5AA7-41FE-AAD8-CA02D29DE2BF}" destId="{CFC6993D-87C6-41A9-8888-04CDC3D430B9}" srcOrd="0" destOrd="0" presId="urn:microsoft.com/office/officeart/2005/8/layout/vList2"/>
    <dgm:cxn modelId="{8DE18E5F-E01D-4765-A7DA-93C1B510F395}" srcId="{FEE65CCB-0A1B-4248-BEB1-86F0B49CB91C}" destId="{7547D8C3-2EB0-45E7-9ABD-FD1A47FA46CC}" srcOrd="5" destOrd="0" parTransId="{C1855447-EDE4-45AB-96F6-C5159D5277FF}" sibTransId="{07DF9A9B-971F-4110-949D-8DC16F32BB8C}"/>
    <dgm:cxn modelId="{81FDC939-DA3A-4DCB-9D1B-C577F364426D}" srcId="{FEE65CCB-0A1B-4248-BEB1-86F0B49CB91C}" destId="{93E9A5A1-5A68-4D09-8C03-AFB6E412DD72}" srcOrd="4" destOrd="0" parTransId="{6C0FD306-84F5-49D0-9759-AB10E11EBB69}" sibTransId="{24897FC5-B057-4E74-B747-7D59BF5B3548}"/>
    <dgm:cxn modelId="{7D111911-E82B-4977-9568-953255DA6F29}" srcId="{FEE65CCB-0A1B-4248-BEB1-86F0B49CB91C}" destId="{22BD6CE5-B271-498D-A484-5E3E3A9BA98A}" srcOrd="3" destOrd="0" parTransId="{763C623A-B3A8-4025-B985-1BEE8F146003}" sibTransId="{F705AFB5-E527-4D0A-B1E6-FC9FEF97578C}"/>
    <dgm:cxn modelId="{94FF2DC3-ABB3-4DB5-B141-F03662DB39D3}" type="presOf" srcId="{6FD5FFB9-F533-4D2A-9DC0-F44337293EAC}" destId="{6F353360-80DE-4B18-8292-4B57017CBCDF}" srcOrd="0" destOrd="0" presId="urn:microsoft.com/office/officeart/2005/8/layout/vList2"/>
    <dgm:cxn modelId="{921FFEF7-41C5-44A8-A768-0F0D40ABC273}" type="presOf" srcId="{22BD6CE5-B271-498D-A484-5E3E3A9BA98A}" destId="{862A492D-6B88-4101-A6A3-70996846368B}" srcOrd="0" destOrd="0" presId="urn:microsoft.com/office/officeart/2005/8/layout/vList2"/>
    <dgm:cxn modelId="{7BABD3C1-4ADE-45B2-BCCC-F026192CE544}" type="presOf" srcId="{FEE65CCB-0A1B-4248-BEB1-86F0B49CB91C}" destId="{49935BE5-2D18-40DB-87AB-4BE2616042AF}" srcOrd="0" destOrd="0" presId="urn:microsoft.com/office/officeart/2005/8/layout/vList2"/>
    <dgm:cxn modelId="{8ECC1283-6758-437F-8C2F-C3D0A07CF017}" srcId="{FEE65CCB-0A1B-4248-BEB1-86F0B49CB91C}" destId="{3E6C554E-5AA7-41FE-AAD8-CA02D29DE2BF}" srcOrd="0" destOrd="0" parTransId="{4EA530B7-747C-4A27-BE64-D3BC9F9BED2C}" sibTransId="{BA17959E-E668-4B83-A776-8CCFBFC20E4F}"/>
    <dgm:cxn modelId="{AC18811E-6EFB-4AF6-98CD-B2F9DBB52FA5}" type="presOf" srcId="{A01E69B6-7C6E-431E-BFEC-45063B9F5309}" destId="{48D4C7B3-E783-444A-A9F9-0985D17D2421}" srcOrd="0" destOrd="0" presId="urn:microsoft.com/office/officeart/2005/8/layout/vList2"/>
    <dgm:cxn modelId="{FA8268EC-DC25-45AE-BD4D-74C9A76D7AC8}" type="presParOf" srcId="{49935BE5-2D18-40DB-87AB-4BE2616042AF}" destId="{CFC6993D-87C6-41A9-8888-04CDC3D430B9}" srcOrd="0" destOrd="0" presId="urn:microsoft.com/office/officeart/2005/8/layout/vList2"/>
    <dgm:cxn modelId="{C37293B0-EC04-4C36-A219-37CFE011759E}" type="presParOf" srcId="{49935BE5-2D18-40DB-87AB-4BE2616042AF}" destId="{0BBEBCA0-3AEF-4DA1-A959-4050991EDDB6}" srcOrd="1" destOrd="0" presId="urn:microsoft.com/office/officeart/2005/8/layout/vList2"/>
    <dgm:cxn modelId="{56DE0C76-41A4-4EDC-8BE4-2A0D8D9BC560}" type="presParOf" srcId="{49935BE5-2D18-40DB-87AB-4BE2616042AF}" destId="{6F353360-80DE-4B18-8292-4B57017CBCDF}" srcOrd="2" destOrd="0" presId="urn:microsoft.com/office/officeart/2005/8/layout/vList2"/>
    <dgm:cxn modelId="{2911CC7B-B71E-4CB0-8737-1EA70DC09057}" type="presParOf" srcId="{49935BE5-2D18-40DB-87AB-4BE2616042AF}" destId="{A4ED2E77-1926-4669-9C36-479A7D57E7EB}" srcOrd="3" destOrd="0" presId="urn:microsoft.com/office/officeart/2005/8/layout/vList2"/>
    <dgm:cxn modelId="{50F26772-5D57-471B-979D-5E7B2D2E439C}" type="presParOf" srcId="{49935BE5-2D18-40DB-87AB-4BE2616042AF}" destId="{48D4C7B3-E783-444A-A9F9-0985D17D2421}" srcOrd="4" destOrd="0" presId="urn:microsoft.com/office/officeart/2005/8/layout/vList2"/>
    <dgm:cxn modelId="{87D6E70A-C040-4874-AE6B-C9C88639856F}" type="presParOf" srcId="{49935BE5-2D18-40DB-87AB-4BE2616042AF}" destId="{4EE1CBD5-E084-45F6-A26B-F41551BC904B}" srcOrd="5" destOrd="0" presId="urn:microsoft.com/office/officeart/2005/8/layout/vList2"/>
    <dgm:cxn modelId="{53D3BFBA-FB16-4695-A2E6-C683045D2A9F}" type="presParOf" srcId="{49935BE5-2D18-40DB-87AB-4BE2616042AF}" destId="{862A492D-6B88-4101-A6A3-70996846368B}" srcOrd="6" destOrd="0" presId="urn:microsoft.com/office/officeart/2005/8/layout/vList2"/>
    <dgm:cxn modelId="{2F5A8F8D-86BD-4C30-BEE9-37994D481FEC}" type="presParOf" srcId="{49935BE5-2D18-40DB-87AB-4BE2616042AF}" destId="{BC32A4E6-49AE-48E0-AFD1-34342EFC8EF3}" srcOrd="7" destOrd="0" presId="urn:microsoft.com/office/officeart/2005/8/layout/vList2"/>
    <dgm:cxn modelId="{C4DEB726-D904-4464-8B53-44D8961E0ACD}" type="presParOf" srcId="{49935BE5-2D18-40DB-87AB-4BE2616042AF}" destId="{B2AA0ACA-0893-4F90-AC53-04C1E09FF9E5}" srcOrd="8" destOrd="0" presId="urn:microsoft.com/office/officeart/2005/8/layout/vList2"/>
    <dgm:cxn modelId="{2B847283-7EB4-43A5-B8FF-5390AAADDCD4}" type="presParOf" srcId="{49935BE5-2D18-40DB-87AB-4BE2616042AF}" destId="{6894E6E9-7B1E-4192-961E-C5427DAA6EEF}" srcOrd="9" destOrd="0" presId="urn:microsoft.com/office/officeart/2005/8/layout/vList2"/>
    <dgm:cxn modelId="{FA66DAB9-E0F5-4198-AF01-9CEA5BE0A417}" type="presParOf" srcId="{49935BE5-2D18-40DB-87AB-4BE2616042AF}" destId="{DE230A21-5B8C-4919-9256-8D1D0F54038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86AC8-0DB4-4849-9507-F0DA2A0B38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A69886-FA63-4FC4-B64F-EEDCA5B306A1}">
      <dgm:prSet phldrT="[Text]" custT="1"/>
      <dgm:spPr/>
      <dgm:t>
        <a:bodyPr/>
        <a:lstStyle/>
        <a:p>
          <a:pPr algn="ctr"/>
          <a:r>
            <a:rPr lang="en-US" sz="2800" dirty="0" smtClean="0"/>
            <a:t>Water Code 9621</a:t>
          </a:r>
          <a:endParaRPr lang="en-US" sz="2800" dirty="0"/>
        </a:p>
      </dgm:t>
    </dgm:pt>
    <dgm:pt modelId="{855EDB8A-5F51-483B-B2C4-2798AFF4E198}" type="parTrans" cxnId="{E64EDFE3-9B5B-42A0-8815-209D2424CAA1}">
      <dgm:prSet/>
      <dgm:spPr/>
      <dgm:t>
        <a:bodyPr/>
        <a:lstStyle/>
        <a:p>
          <a:endParaRPr lang="en-US"/>
        </a:p>
      </dgm:t>
    </dgm:pt>
    <dgm:pt modelId="{A7BEB0FA-EF05-4FAC-9587-C982B9CEC0CB}" type="sibTrans" cxnId="{E64EDFE3-9B5B-42A0-8815-209D2424CAA1}">
      <dgm:prSet/>
      <dgm:spPr/>
      <dgm:t>
        <a:bodyPr/>
        <a:lstStyle/>
        <a:p>
          <a:endParaRPr lang="en-US"/>
        </a:p>
      </dgm:t>
    </dgm:pt>
    <dgm:pt modelId="{757A7FDF-31B0-43E9-9109-A092EA0147F9}">
      <dgm:prSet phldrT="[Text]" custT="1"/>
      <dgm:spPr/>
      <dgm:t>
        <a:bodyPr/>
        <a:lstStyle/>
        <a:p>
          <a:endParaRPr lang="en-US" sz="2600" dirty="0">
            <a:latin typeface="+mj-lt"/>
          </a:endParaRPr>
        </a:p>
      </dgm:t>
    </dgm:pt>
    <dgm:pt modelId="{8DC9EE22-B2C5-4D6E-9A3E-38022E50F46C}" type="parTrans" cxnId="{F3F30CED-D994-4F3F-8E69-CD8EBDA84907}">
      <dgm:prSet/>
      <dgm:spPr/>
      <dgm:t>
        <a:bodyPr/>
        <a:lstStyle/>
        <a:p>
          <a:endParaRPr lang="en-US"/>
        </a:p>
      </dgm:t>
    </dgm:pt>
    <dgm:pt modelId="{4F3AC6C4-0585-410B-A30F-BDB2879047A5}" type="sibTrans" cxnId="{F3F30CED-D994-4F3F-8E69-CD8EBDA84907}">
      <dgm:prSet/>
      <dgm:spPr/>
      <dgm:t>
        <a:bodyPr/>
        <a:lstStyle/>
        <a:p>
          <a:endParaRPr lang="en-US"/>
        </a:p>
      </dgm:t>
    </dgm:pt>
    <dgm:pt modelId="{28E50B98-2662-474D-89CF-0DB2FC4AF27F}">
      <dgm:prSet phldrT="[Text]" custT="1"/>
      <dgm:spPr/>
      <dgm:t>
        <a:bodyPr/>
        <a:lstStyle/>
        <a:p>
          <a:pPr algn="ctr"/>
          <a:r>
            <a:rPr lang="en-US" sz="2800" dirty="0" smtClean="0"/>
            <a:t>Water Code 9650</a:t>
          </a:r>
          <a:endParaRPr lang="en-US" sz="2800" dirty="0"/>
        </a:p>
      </dgm:t>
    </dgm:pt>
    <dgm:pt modelId="{0D406C87-D309-4BA2-8865-78C371CEBD54}" type="parTrans" cxnId="{DDB2E03D-B002-48A5-82A1-3CD0D852E046}">
      <dgm:prSet/>
      <dgm:spPr/>
      <dgm:t>
        <a:bodyPr/>
        <a:lstStyle/>
        <a:p>
          <a:endParaRPr lang="en-US"/>
        </a:p>
      </dgm:t>
    </dgm:pt>
    <dgm:pt modelId="{F618A700-02F7-495A-8206-1DAF29FB04CE}" type="sibTrans" cxnId="{DDB2E03D-B002-48A5-82A1-3CD0D852E046}">
      <dgm:prSet/>
      <dgm:spPr/>
      <dgm:t>
        <a:bodyPr/>
        <a:lstStyle/>
        <a:p>
          <a:endParaRPr lang="en-US"/>
        </a:p>
      </dgm:t>
    </dgm:pt>
    <dgm:pt modelId="{B69D319B-45EB-4526-8C29-1AD91CF0EBB9}">
      <dgm:prSet phldrT="[Text]" custT="1"/>
      <dgm:spPr/>
      <dgm:t>
        <a:bodyPr/>
        <a:lstStyle/>
        <a:p>
          <a:r>
            <a:rPr lang="en-US" sz="2400" dirty="0" smtClean="0">
              <a:latin typeface="+mj-lt"/>
              <a:cs typeface="Arial" pitchFamily="34" charset="0"/>
            </a:rPr>
            <a:t>A flood preparedness plan for flood-fight materials</a:t>
          </a:r>
          <a:endParaRPr lang="en-US" sz="2400" dirty="0">
            <a:latin typeface="+mj-lt"/>
          </a:endParaRPr>
        </a:p>
      </dgm:t>
    </dgm:pt>
    <dgm:pt modelId="{DC2DD385-114A-40A9-A57F-9ABF8A503221}" type="parTrans" cxnId="{295792ED-6574-4F28-8B91-A3874986F773}">
      <dgm:prSet/>
      <dgm:spPr/>
      <dgm:t>
        <a:bodyPr/>
        <a:lstStyle/>
        <a:p>
          <a:endParaRPr lang="en-US"/>
        </a:p>
      </dgm:t>
    </dgm:pt>
    <dgm:pt modelId="{6795F271-DF50-4702-8328-71D2369EA547}" type="sibTrans" cxnId="{295792ED-6574-4F28-8B91-A3874986F773}">
      <dgm:prSet/>
      <dgm:spPr/>
      <dgm:t>
        <a:bodyPr/>
        <a:lstStyle/>
        <a:p>
          <a:endParaRPr lang="en-US"/>
        </a:p>
      </dgm:t>
    </dgm:pt>
    <dgm:pt modelId="{5879B16F-DC17-4655-8B73-2B1347F35A84}">
      <dgm:prSet custT="1"/>
      <dgm:spPr/>
      <dgm:t>
        <a:bodyPr/>
        <a:lstStyle/>
        <a:p>
          <a:r>
            <a:rPr lang="en-US" sz="2400" dirty="0" smtClean="0">
              <a:latin typeface="+mj-lt"/>
              <a:cs typeface="Arial" pitchFamily="34" charset="0"/>
            </a:rPr>
            <a:t>A levee patrol plan for high water situations</a:t>
          </a:r>
        </a:p>
      </dgm:t>
    </dgm:pt>
    <dgm:pt modelId="{5292D8DB-8109-4A4C-A0BF-917C0E20E74D}" type="parTrans" cxnId="{8474CD00-F0B9-4C3C-AAD0-5BD04319D2EB}">
      <dgm:prSet/>
      <dgm:spPr/>
      <dgm:t>
        <a:bodyPr/>
        <a:lstStyle/>
        <a:p>
          <a:endParaRPr lang="en-US"/>
        </a:p>
      </dgm:t>
    </dgm:pt>
    <dgm:pt modelId="{BADCDF73-9F5B-4E97-A6F3-18B8F213BF14}" type="sibTrans" cxnId="{8474CD00-F0B9-4C3C-AAD0-5BD04319D2EB}">
      <dgm:prSet/>
      <dgm:spPr/>
      <dgm:t>
        <a:bodyPr/>
        <a:lstStyle/>
        <a:p>
          <a:endParaRPr lang="en-US"/>
        </a:p>
      </dgm:t>
    </dgm:pt>
    <dgm:pt modelId="{3EE1156E-AA0A-4067-AB34-D043DB4AD85B}">
      <dgm:prSet custT="1"/>
      <dgm:spPr/>
      <dgm:t>
        <a:bodyPr/>
        <a:lstStyle/>
        <a:p>
          <a:r>
            <a:rPr lang="en-US" sz="2400" dirty="0" smtClean="0">
              <a:latin typeface="+mj-lt"/>
              <a:cs typeface="Arial" pitchFamily="34" charset="0"/>
            </a:rPr>
            <a:t>A flood-fight plan (prior to state/federal involvement)</a:t>
          </a:r>
        </a:p>
      </dgm:t>
    </dgm:pt>
    <dgm:pt modelId="{30DD3A6B-D889-484D-AFCF-6D77772DB02D}" type="parTrans" cxnId="{1BBC8E12-C06A-496D-BE77-FDB2B75E07D6}">
      <dgm:prSet/>
      <dgm:spPr/>
      <dgm:t>
        <a:bodyPr/>
        <a:lstStyle/>
        <a:p>
          <a:endParaRPr lang="en-US"/>
        </a:p>
      </dgm:t>
    </dgm:pt>
    <dgm:pt modelId="{8E744B0F-4722-448F-BC02-CC2BDECB3BC9}" type="sibTrans" cxnId="{1BBC8E12-C06A-496D-BE77-FDB2B75E07D6}">
      <dgm:prSet/>
      <dgm:spPr/>
      <dgm:t>
        <a:bodyPr/>
        <a:lstStyle/>
        <a:p>
          <a:endParaRPr lang="en-US"/>
        </a:p>
      </dgm:t>
    </dgm:pt>
    <dgm:pt modelId="{774E5BA7-CDFB-48C0-BFC4-62BABFD5A6F6}">
      <dgm:prSet custT="1"/>
      <dgm:spPr/>
      <dgm:t>
        <a:bodyPr/>
        <a:lstStyle/>
        <a:p>
          <a:r>
            <a:rPr lang="en-US" sz="2400" dirty="0" smtClean="0">
              <a:latin typeface="+mj-lt"/>
              <a:cs typeface="Arial" pitchFamily="34" charset="0"/>
            </a:rPr>
            <a:t>An evacuation plan and public warning system</a:t>
          </a:r>
        </a:p>
      </dgm:t>
    </dgm:pt>
    <dgm:pt modelId="{96519AF0-C18E-484F-BA96-5CC07AFB42FA}" type="parTrans" cxnId="{CDD42BD6-EA3D-4327-9E99-10DD8C4DC758}">
      <dgm:prSet/>
      <dgm:spPr/>
      <dgm:t>
        <a:bodyPr/>
        <a:lstStyle/>
        <a:p>
          <a:endParaRPr lang="en-US"/>
        </a:p>
      </dgm:t>
    </dgm:pt>
    <dgm:pt modelId="{661852C9-46F3-46E6-B048-83706BC183E3}" type="sibTrans" cxnId="{CDD42BD6-EA3D-4327-9E99-10DD8C4DC758}">
      <dgm:prSet/>
      <dgm:spPr/>
      <dgm:t>
        <a:bodyPr/>
        <a:lstStyle/>
        <a:p>
          <a:endParaRPr lang="en-US"/>
        </a:p>
      </dgm:t>
    </dgm:pt>
    <dgm:pt modelId="{A7EA4C30-A6E8-4A4C-98B4-7DD0A83B0922}">
      <dgm:prSet custT="1"/>
      <dgm:spPr/>
      <dgm:t>
        <a:bodyPr/>
        <a:lstStyle/>
        <a:p>
          <a:r>
            <a:rPr lang="en-US" sz="2400" dirty="0" smtClean="0">
              <a:latin typeface="+mj-lt"/>
              <a:cs typeface="Arial" pitchFamily="34" charset="0"/>
            </a:rPr>
            <a:t>A floodwater removal plan</a:t>
          </a:r>
        </a:p>
      </dgm:t>
    </dgm:pt>
    <dgm:pt modelId="{6336ABEC-A999-4A50-A9AF-1686FFD85A35}" type="parTrans" cxnId="{2BECCA03-1214-452E-9BE4-7B62EE643FDF}">
      <dgm:prSet/>
      <dgm:spPr/>
      <dgm:t>
        <a:bodyPr/>
        <a:lstStyle/>
        <a:p>
          <a:endParaRPr lang="en-US"/>
        </a:p>
      </dgm:t>
    </dgm:pt>
    <dgm:pt modelId="{4AEA3FBD-4BF2-4EAC-AED7-C50CF774683E}" type="sibTrans" cxnId="{2BECCA03-1214-452E-9BE4-7B62EE643FDF}">
      <dgm:prSet/>
      <dgm:spPr/>
      <dgm:t>
        <a:bodyPr/>
        <a:lstStyle/>
        <a:p>
          <a:endParaRPr lang="en-US"/>
        </a:p>
      </dgm:t>
    </dgm:pt>
    <dgm:pt modelId="{D16259F4-A635-4376-8D7C-BD357865D541}">
      <dgm:prSet custT="1"/>
      <dgm:spPr/>
      <dgm:t>
        <a:bodyPr/>
        <a:lstStyle/>
        <a:p>
          <a:r>
            <a:rPr lang="en-US" sz="2400" dirty="0" smtClean="0">
              <a:latin typeface="+mj-lt"/>
              <a:cs typeface="Arial" pitchFamily="34" charset="0"/>
            </a:rPr>
            <a:t>Plan for essential service providers (hospitals, law enforcement, </a:t>
          </a:r>
          <a:r>
            <a:rPr lang="en-US" sz="2400" dirty="0" err="1" smtClean="0">
              <a:latin typeface="+mj-lt"/>
              <a:cs typeface="Arial" pitchFamily="34" charset="0"/>
            </a:rPr>
            <a:t>etc</a:t>
          </a:r>
          <a:r>
            <a:rPr lang="en-US" sz="2400" dirty="0" smtClean="0">
              <a:latin typeface="+mj-lt"/>
              <a:cs typeface="Arial" pitchFamily="34" charset="0"/>
            </a:rPr>
            <a:t>…) to be operable quickly after floodwater removal</a:t>
          </a:r>
        </a:p>
      </dgm:t>
    </dgm:pt>
    <dgm:pt modelId="{6544733A-C6F1-403D-81B3-AAEDBFAC0581}" type="parTrans" cxnId="{71698EE1-AFB5-4AD3-ACB8-222CC5B9F757}">
      <dgm:prSet/>
      <dgm:spPr/>
      <dgm:t>
        <a:bodyPr/>
        <a:lstStyle/>
        <a:p>
          <a:endParaRPr lang="en-US"/>
        </a:p>
      </dgm:t>
    </dgm:pt>
    <dgm:pt modelId="{3D12688C-23EA-4E94-9C8F-80F855F1802E}" type="sibTrans" cxnId="{71698EE1-AFB5-4AD3-ACB8-222CC5B9F757}">
      <dgm:prSet/>
      <dgm:spPr/>
      <dgm:t>
        <a:bodyPr/>
        <a:lstStyle/>
        <a:p>
          <a:endParaRPr lang="en-US"/>
        </a:p>
      </dgm:t>
    </dgm:pt>
    <dgm:pt modelId="{C5FF57FF-5F72-4EDA-9E1A-E7BE18FB8A63}">
      <dgm:prSet phldrT="[Text]" custT="1"/>
      <dgm:spPr/>
      <dgm:t>
        <a:bodyPr/>
        <a:lstStyle/>
        <a:p>
          <a:r>
            <a:rPr lang="en-US" sz="2400" u="sng" dirty="0" smtClean="0">
              <a:latin typeface="+mj-lt"/>
            </a:rPr>
            <a:t>Water Code 9650 Minimum Requirements</a:t>
          </a:r>
          <a:r>
            <a:rPr lang="en-US" sz="2400" dirty="0" smtClean="0">
              <a:latin typeface="+mj-lt"/>
            </a:rPr>
            <a:t>:</a:t>
          </a:r>
          <a:endParaRPr lang="en-US" sz="2400" dirty="0">
            <a:latin typeface="+mj-lt"/>
          </a:endParaRPr>
        </a:p>
      </dgm:t>
    </dgm:pt>
    <dgm:pt modelId="{B3493334-D37F-4BF4-8781-51CBE11D46B8}" type="parTrans" cxnId="{AB3901C3-57A3-4A21-BE63-E653D8A4C81A}">
      <dgm:prSet/>
      <dgm:spPr/>
      <dgm:t>
        <a:bodyPr/>
        <a:lstStyle/>
        <a:p>
          <a:endParaRPr lang="en-US"/>
        </a:p>
      </dgm:t>
    </dgm:pt>
    <dgm:pt modelId="{8746F4A0-9ACF-47A5-BFBF-423EBB8232E8}" type="sibTrans" cxnId="{AB3901C3-57A3-4A21-BE63-E653D8A4C81A}">
      <dgm:prSet/>
      <dgm:spPr/>
      <dgm:t>
        <a:bodyPr/>
        <a:lstStyle/>
        <a:p>
          <a:endParaRPr lang="en-US"/>
        </a:p>
      </dgm:t>
    </dgm:pt>
    <dgm:pt modelId="{9095BBD4-D572-447E-90F3-51E3EC1D5E5B}" type="pres">
      <dgm:prSet presAssocID="{D3C86AC8-0DB4-4849-9507-F0DA2A0B388E}" presName="linear" presStyleCnt="0">
        <dgm:presLayoutVars>
          <dgm:animLvl val="lvl"/>
          <dgm:resizeHandles val="exact"/>
        </dgm:presLayoutVars>
      </dgm:prSet>
      <dgm:spPr/>
      <dgm:t>
        <a:bodyPr/>
        <a:lstStyle/>
        <a:p>
          <a:endParaRPr lang="en-US"/>
        </a:p>
      </dgm:t>
    </dgm:pt>
    <dgm:pt modelId="{D9EA77D4-4923-46DE-9C20-AC005ACF6682}" type="pres">
      <dgm:prSet presAssocID="{E6A69886-FA63-4FC4-B64F-EEDCA5B306A1}" presName="parentText" presStyleLbl="node1" presStyleIdx="0" presStyleCnt="2" custScaleY="158675" custLinFactY="-74716" custLinFactNeighborX="-129" custLinFactNeighborY="-100000">
        <dgm:presLayoutVars>
          <dgm:chMax val="0"/>
          <dgm:bulletEnabled val="1"/>
        </dgm:presLayoutVars>
      </dgm:prSet>
      <dgm:spPr/>
      <dgm:t>
        <a:bodyPr/>
        <a:lstStyle/>
        <a:p>
          <a:endParaRPr lang="en-US"/>
        </a:p>
      </dgm:t>
    </dgm:pt>
    <dgm:pt modelId="{1AC19738-747D-49EA-87E7-ED46CAF6076A}" type="pres">
      <dgm:prSet presAssocID="{E6A69886-FA63-4FC4-B64F-EEDCA5B306A1}" presName="childText" presStyleLbl="revTx" presStyleIdx="0" presStyleCnt="2">
        <dgm:presLayoutVars>
          <dgm:bulletEnabled val="1"/>
        </dgm:presLayoutVars>
      </dgm:prSet>
      <dgm:spPr/>
      <dgm:t>
        <a:bodyPr/>
        <a:lstStyle/>
        <a:p>
          <a:endParaRPr lang="en-US"/>
        </a:p>
      </dgm:t>
    </dgm:pt>
    <dgm:pt modelId="{B388EDE4-D81F-4A34-8598-3CD194850544}" type="pres">
      <dgm:prSet presAssocID="{28E50B98-2662-474D-89CF-0DB2FC4AF27F}" presName="parentText" presStyleLbl="node1" presStyleIdx="1" presStyleCnt="2" custScaleY="157824" custLinFactNeighborX="-129" custLinFactNeighborY="-5679">
        <dgm:presLayoutVars>
          <dgm:chMax val="0"/>
          <dgm:bulletEnabled val="1"/>
        </dgm:presLayoutVars>
      </dgm:prSet>
      <dgm:spPr/>
      <dgm:t>
        <a:bodyPr/>
        <a:lstStyle/>
        <a:p>
          <a:endParaRPr lang="en-US"/>
        </a:p>
      </dgm:t>
    </dgm:pt>
    <dgm:pt modelId="{D92EC5FE-0C34-45DB-88FA-895CE7BECC44}" type="pres">
      <dgm:prSet presAssocID="{28E50B98-2662-474D-89CF-0DB2FC4AF27F}" presName="childText" presStyleLbl="revTx" presStyleIdx="1" presStyleCnt="2" custScaleY="110616" custLinFactNeighborX="-129" custLinFactNeighborY="6318">
        <dgm:presLayoutVars>
          <dgm:bulletEnabled val="1"/>
        </dgm:presLayoutVars>
      </dgm:prSet>
      <dgm:spPr/>
      <dgm:t>
        <a:bodyPr/>
        <a:lstStyle/>
        <a:p>
          <a:endParaRPr lang="en-US"/>
        </a:p>
      </dgm:t>
    </dgm:pt>
  </dgm:ptLst>
  <dgm:cxnLst>
    <dgm:cxn modelId="{2A779446-DC39-409A-8F56-BAC2047AD766}" type="presOf" srcId="{D16259F4-A635-4376-8D7C-BD357865D541}" destId="{D92EC5FE-0C34-45DB-88FA-895CE7BECC44}" srcOrd="0" destOrd="6" presId="urn:microsoft.com/office/officeart/2005/8/layout/vList2"/>
    <dgm:cxn modelId="{322A0C85-AC84-4AD7-9CDD-A007D4AC2007}" type="presOf" srcId="{E6A69886-FA63-4FC4-B64F-EEDCA5B306A1}" destId="{D9EA77D4-4923-46DE-9C20-AC005ACF6682}" srcOrd="0" destOrd="0" presId="urn:microsoft.com/office/officeart/2005/8/layout/vList2"/>
    <dgm:cxn modelId="{295792ED-6574-4F28-8B91-A3874986F773}" srcId="{C5FF57FF-5F72-4EDA-9E1A-E7BE18FB8A63}" destId="{B69D319B-45EB-4526-8C29-1AD91CF0EBB9}" srcOrd="0" destOrd="0" parTransId="{DC2DD385-114A-40A9-A57F-9ABF8A503221}" sibTransId="{6795F271-DF50-4702-8328-71D2369EA547}"/>
    <dgm:cxn modelId="{66AF4026-0442-4442-BFA1-C9660615FDFC}" type="presOf" srcId="{C5FF57FF-5F72-4EDA-9E1A-E7BE18FB8A63}" destId="{D92EC5FE-0C34-45DB-88FA-895CE7BECC44}" srcOrd="0" destOrd="0" presId="urn:microsoft.com/office/officeart/2005/8/layout/vList2"/>
    <dgm:cxn modelId="{8E4D6258-6152-442A-A34D-D2FD680A1A78}" type="presOf" srcId="{28E50B98-2662-474D-89CF-0DB2FC4AF27F}" destId="{B388EDE4-D81F-4A34-8598-3CD194850544}" srcOrd="0" destOrd="0" presId="urn:microsoft.com/office/officeart/2005/8/layout/vList2"/>
    <dgm:cxn modelId="{2A2D9C06-3D0F-4885-9ACB-DDCAE4652D24}" type="presOf" srcId="{757A7FDF-31B0-43E9-9109-A092EA0147F9}" destId="{1AC19738-747D-49EA-87E7-ED46CAF6076A}" srcOrd="0" destOrd="0" presId="urn:microsoft.com/office/officeart/2005/8/layout/vList2"/>
    <dgm:cxn modelId="{1BBC8E12-C06A-496D-BE77-FDB2B75E07D6}" srcId="{C5FF57FF-5F72-4EDA-9E1A-E7BE18FB8A63}" destId="{3EE1156E-AA0A-4067-AB34-D043DB4AD85B}" srcOrd="2" destOrd="0" parTransId="{30DD3A6B-D889-484D-AFCF-6D77772DB02D}" sibTransId="{8E744B0F-4722-448F-BC02-CC2BDECB3BC9}"/>
    <dgm:cxn modelId="{CB762A2F-9DDF-412C-ABCF-056CD43FA2AD}" type="presOf" srcId="{D3C86AC8-0DB4-4849-9507-F0DA2A0B388E}" destId="{9095BBD4-D572-447E-90F3-51E3EC1D5E5B}" srcOrd="0" destOrd="0" presId="urn:microsoft.com/office/officeart/2005/8/layout/vList2"/>
    <dgm:cxn modelId="{F3F30CED-D994-4F3F-8E69-CD8EBDA84907}" srcId="{E6A69886-FA63-4FC4-B64F-EEDCA5B306A1}" destId="{757A7FDF-31B0-43E9-9109-A092EA0147F9}" srcOrd="0" destOrd="0" parTransId="{8DC9EE22-B2C5-4D6E-9A3E-38022E50F46C}" sibTransId="{4F3AC6C4-0585-410B-A30F-BDB2879047A5}"/>
    <dgm:cxn modelId="{2C33D0C1-3696-4BBA-AECD-EB614929DE8B}" type="presOf" srcId="{774E5BA7-CDFB-48C0-BFC4-62BABFD5A6F6}" destId="{D92EC5FE-0C34-45DB-88FA-895CE7BECC44}" srcOrd="0" destOrd="4" presId="urn:microsoft.com/office/officeart/2005/8/layout/vList2"/>
    <dgm:cxn modelId="{71698EE1-AFB5-4AD3-ACB8-222CC5B9F757}" srcId="{C5FF57FF-5F72-4EDA-9E1A-E7BE18FB8A63}" destId="{D16259F4-A635-4376-8D7C-BD357865D541}" srcOrd="5" destOrd="0" parTransId="{6544733A-C6F1-403D-81B3-AAEDBFAC0581}" sibTransId="{3D12688C-23EA-4E94-9C8F-80F855F1802E}"/>
    <dgm:cxn modelId="{E64EDFE3-9B5B-42A0-8815-209D2424CAA1}" srcId="{D3C86AC8-0DB4-4849-9507-F0DA2A0B388E}" destId="{E6A69886-FA63-4FC4-B64F-EEDCA5B306A1}" srcOrd="0" destOrd="0" parTransId="{855EDB8A-5F51-483B-B2C4-2798AFF4E198}" sibTransId="{A7BEB0FA-EF05-4FAC-9587-C982B9CEC0CB}"/>
    <dgm:cxn modelId="{DDB2E03D-B002-48A5-82A1-3CD0D852E046}" srcId="{D3C86AC8-0DB4-4849-9507-F0DA2A0B388E}" destId="{28E50B98-2662-474D-89CF-0DB2FC4AF27F}" srcOrd="1" destOrd="0" parTransId="{0D406C87-D309-4BA2-8865-78C371CEBD54}" sibTransId="{F618A700-02F7-495A-8206-1DAF29FB04CE}"/>
    <dgm:cxn modelId="{EF5A9D24-A36F-471F-8185-B3FC68422F51}" type="presOf" srcId="{5879B16F-DC17-4655-8B73-2B1347F35A84}" destId="{D92EC5FE-0C34-45DB-88FA-895CE7BECC44}" srcOrd="0" destOrd="2" presId="urn:microsoft.com/office/officeart/2005/8/layout/vList2"/>
    <dgm:cxn modelId="{CDD42BD6-EA3D-4327-9E99-10DD8C4DC758}" srcId="{C5FF57FF-5F72-4EDA-9E1A-E7BE18FB8A63}" destId="{774E5BA7-CDFB-48C0-BFC4-62BABFD5A6F6}" srcOrd="3" destOrd="0" parTransId="{96519AF0-C18E-484F-BA96-5CC07AFB42FA}" sibTransId="{661852C9-46F3-46E6-B048-83706BC183E3}"/>
    <dgm:cxn modelId="{2BECCA03-1214-452E-9BE4-7B62EE643FDF}" srcId="{C5FF57FF-5F72-4EDA-9E1A-E7BE18FB8A63}" destId="{A7EA4C30-A6E8-4A4C-98B4-7DD0A83B0922}" srcOrd="4" destOrd="0" parTransId="{6336ABEC-A999-4A50-A9AF-1686FFD85A35}" sibTransId="{4AEA3FBD-4BF2-4EAC-AED7-C50CF774683E}"/>
    <dgm:cxn modelId="{8474CD00-F0B9-4C3C-AAD0-5BD04319D2EB}" srcId="{C5FF57FF-5F72-4EDA-9E1A-E7BE18FB8A63}" destId="{5879B16F-DC17-4655-8B73-2B1347F35A84}" srcOrd="1" destOrd="0" parTransId="{5292D8DB-8109-4A4C-A0BF-917C0E20E74D}" sibTransId="{BADCDF73-9F5B-4E97-A6F3-18B8F213BF14}"/>
    <dgm:cxn modelId="{D6F252A5-9DCC-4F17-AC55-D0D736BBBF7E}" type="presOf" srcId="{3EE1156E-AA0A-4067-AB34-D043DB4AD85B}" destId="{D92EC5FE-0C34-45DB-88FA-895CE7BECC44}" srcOrd="0" destOrd="3" presId="urn:microsoft.com/office/officeart/2005/8/layout/vList2"/>
    <dgm:cxn modelId="{EDB5BE81-F9E2-4810-8C7F-250F3D86B65E}" type="presOf" srcId="{B69D319B-45EB-4526-8C29-1AD91CF0EBB9}" destId="{D92EC5FE-0C34-45DB-88FA-895CE7BECC44}" srcOrd="0" destOrd="1" presId="urn:microsoft.com/office/officeart/2005/8/layout/vList2"/>
    <dgm:cxn modelId="{1DCB344F-5746-4638-B47C-576385EDE235}" type="presOf" srcId="{A7EA4C30-A6E8-4A4C-98B4-7DD0A83B0922}" destId="{D92EC5FE-0C34-45DB-88FA-895CE7BECC44}" srcOrd="0" destOrd="5" presId="urn:microsoft.com/office/officeart/2005/8/layout/vList2"/>
    <dgm:cxn modelId="{AB3901C3-57A3-4A21-BE63-E653D8A4C81A}" srcId="{28E50B98-2662-474D-89CF-0DB2FC4AF27F}" destId="{C5FF57FF-5F72-4EDA-9E1A-E7BE18FB8A63}" srcOrd="0" destOrd="0" parTransId="{B3493334-D37F-4BF4-8781-51CBE11D46B8}" sibTransId="{8746F4A0-9ACF-47A5-BFBF-423EBB8232E8}"/>
    <dgm:cxn modelId="{9AC939A0-0607-4C19-96C7-51E6E9251264}" type="presParOf" srcId="{9095BBD4-D572-447E-90F3-51E3EC1D5E5B}" destId="{D9EA77D4-4923-46DE-9C20-AC005ACF6682}" srcOrd="0" destOrd="0" presId="urn:microsoft.com/office/officeart/2005/8/layout/vList2"/>
    <dgm:cxn modelId="{39664B9E-0822-4DA5-994B-2B1C9370D6F9}" type="presParOf" srcId="{9095BBD4-D572-447E-90F3-51E3EC1D5E5B}" destId="{1AC19738-747D-49EA-87E7-ED46CAF6076A}" srcOrd="1" destOrd="0" presId="urn:microsoft.com/office/officeart/2005/8/layout/vList2"/>
    <dgm:cxn modelId="{8A49D4C0-9718-4008-9A40-6F57B20B8991}" type="presParOf" srcId="{9095BBD4-D572-447E-90F3-51E3EC1D5E5B}" destId="{B388EDE4-D81F-4A34-8598-3CD194850544}" srcOrd="2" destOrd="0" presId="urn:microsoft.com/office/officeart/2005/8/layout/vList2"/>
    <dgm:cxn modelId="{78156247-BCB6-409D-82F6-6E40A1315188}" type="presParOf" srcId="{9095BBD4-D572-447E-90F3-51E3EC1D5E5B}" destId="{D92EC5FE-0C34-45DB-88FA-895CE7BECC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2AD1FA-71C6-47CD-8663-E0E1E7D80F4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D8F2DF19-C880-48C8-94EA-A77D3C980A6F}">
      <dgm:prSet phldrT="[Text]"/>
      <dgm:spPr/>
      <dgm:t>
        <a:bodyPr/>
        <a:lstStyle/>
        <a:p>
          <a:r>
            <a:rPr lang="en-US" dirty="0" smtClean="0">
              <a:solidFill>
                <a:schemeClr val="bg1"/>
              </a:solidFill>
            </a:rPr>
            <a:t>Step 2</a:t>
          </a:r>
          <a:endParaRPr lang="en-US" dirty="0">
            <a:solidFill>
              <a:schemeClr val="bg1"/>
            </a:solidFill>
          </a:endParaRPr>
        </a:p>
      </dgm:t>
    </dgm:pt>
    <dgm:pt modelId="{54EF5593-2327-4DC8-803D-7B050916C7A3}" type="parTrans" cxnId="{CD161075-CFBF-4D08-973E-165370635B92}">
      <dgm:prSet/>
      <dgm:spPr/>
      <dgm:t>
        <a:bodyPr/>
        <a:lstStyle/>
        <a:p>
          <a:endParaRPr lang="en-US"/>
        </a:p>
      </dgm:t>
    </dgm:pt>
    <dgm:pt modelId="{EA710491-2975-4901-BF9B-5DBEA3154BEC}" type="sibTrans" cxnId="{CD161075-CFBF-4D08-973E-165370635B92}">
      <dgm:prSet/>
      <dgm:spPr/>
      <dgm:t>
        <a:bodyPr/>
        <a:lstStyle/>
        <a:p>
          <a:endParaRPr lang="en-US"/>
        </a:p>
      </dgm:t>
    </dgm:pt>
    <dgm:pt modelId="{B13C115F-0CA2-48F6-8B33-74851A634A7E}">
      <dgm:prSet phldrT="[Text]"/>
      <dgm:spPr/>
      <dgm:t>
        <a:bodyPr/>
        <a:lstStyle/>
        <a:p>
          <a:r>
            <a:rPr lang="en-US" dirty="0" smtClean="0"/>
            <a:t>Training &amp; Exercises</a:t>
          </a:r>
          <a:endParaRPr lang="en-US" dirty="0"/>
        </a:p>
      </dgm:t>
    </dgm:pt>
    <dgm:pt modelId="{FAEE8396-77CE-4397-8E29-7D2311E87315}" type="parTrans" cxnId="{B96BB706-0DB1-4200-88A7-4EC71F5BC18A}">
      <dgm:prSet/>
      <dgm:spPr/>
      <dgm:t>
        <a:bodyPr/>
        <a:lstStyle/>
        <a:p>
          <a:endParaRPr lang="en-US"/>
        </a:p>
      </dgm:t>
    </dgm:pt>
    <dgm:pt modelId="{64B3F9C5-F16E-46E3-B31D-41CC121321F2}" type="sibTrans" cxnId="{B96BB706-0DB1-4200-88A7-4EC71F5BC18A}">
      <dgm:prSet/>
      <dgm:spPr/>
      <dgm:t>
        <a:bodyPr/>
        <a:lstStyle/>
        <a:p>
          <a:endParaRPr lang="en-US"/>
        </a:p>
      </dgm:t>
    </dgm:pt>
    <dgm:pt modelId="{689ADC1A-8D4E-4E4D-AD44-9A8BCEB3FCB3}">
      <dgm:prSet phldrT="[Text]"/>
      <dgm:spPr/>
      <dgm:t>
        <a:bodyPr/>
        <a:lstStyle/>
        <a:p>
          <a:r>
            <a:rPr lang="en-US" dirty="0" smtClean="0">
              <a:solidFill>
                <a:schemeClr val="bg1"/>
              </a:solidFill>
            </a:rPr>
            <a:t>Step 3</a:t>
          </a:r>
          <a:endParaRPr lang="en-US" dirty="0">
            <a:solidFill>
              <a:schemeClr val="bg1"/>
            </a:solidFill>
          </a:endParaRPr>
        </a:p>
      </dgm:t>
    </dgm:pt>
    <dgm:pt modelId="{1BD9FD99-AF12-4658-81BD-42E42DB76208}" type="parTrans" cxnId="{34D61F78-0AB7-49D1-BB0C-DB035AB63FFD}">
      <dgm:prSet/>
      <dgm:spPr/>
      <dgm:t>
        <a:bodyPr/>
        <a:lstStyle/>
        <a:p>
          <a:endParaRPr lang="en-US"/>
        </a:p>
      </dgm:t>
    </dgm:pt>
    <dgm:pt modelId="{653618CE-5A93-4539-9DEE-0166618A4AE8}" type="sibTrans" cxnId="{34D61F78-0AB7-49D1-BB0C-DB035AB63FFD}">
      <dgm:prSet/>
      <dgm:spPr/>
      <dgm:t>
        <a:bodyPr/>
        <a:lstStyle/>
        <a:p>
          <a:endParaRPr lang="en-US"/>
        </a:p>
      </dgm:t>
    </dgm:pt>
    <dgm:pt modelId="{7A1907FB-0C76-4B04-9EB3-91E03AC518F6}">
      <dgm:prSet phldrT="[Text]"/>
      <dgm:spPr/>
      <dgm:t>
        <a:bodyPr/>
        <a:lstStyle/>
        <a:p>
          <a:r>
            <a:rPr lang="en-US" dirty="0" smtClean="0"/>
            <a:t>Facilities, Equipment, &amp; Supplies</a:t>
          </a:r>
          <a:endParaRPr lang="en-US" dirty="0"/>
        </a:p>
      </dgm:t>
    </dgm:pt>
    <dgm:pt modelId="{04984E4F-E7D9-4645-8CF9-A090827761F9}" type="parTrans" cxnId="{0ED5A58F-1483-47BF-9423-730B3B0A81F7}">
      <dgm:prSet/>
      <dgm:spPr/>
      <dgm:t>
        <a:bodyPr/>
        <a:lstStyle/>
        <a:p>
          <a:endParaRPr lang="en-US"/>
        </a:p>
      </dgm:t>
    </dgm:pt>
    <dgm:pt modelId="{56760E5F-4A2F-47F7-942E-8F7A8A77A053}" type="sibTrans" cxnId="{0ED5A58F-1483-47BF-9423-730B3B0A81F7}">
      <dgm:prSet/>
      <dgm:spPr/>
      <dgm:t>
        <a:bodyPr/>
        <a:lstStyle/>
        <a:p>
          <a:endParaRPr lang="en-US"/>
        </a:p>
      </dgm:t>
    </dgm:pt>
    <dgm:pt modelId="{F9B28906-40BA-4E41-B56F-D1658A65F7ED}">
      <dgm:prSet phldrT="[Text]"/>
      <dgm:spPr/>
      <dgm:t>
        <a:bodyPr/>
        <a:lstStyle/>
        <a:p>
          <a:r>
            <a:rPr lang="en-US" i="0" u="none" dirty="0" smtClean="0">
              <a:solidFill>
                <a:schemeClr val="bg1"/>
              </a:solidFill>
            </a:rPr>
            <a:t>Step 1</a:t>
          </a:r>
          <a:endParaRPr lang="en-US" i="0" u="none" dirty="0">
            <a:solidFill>
              <a:schemeClr val="bg1"/>
            </a:solidFill>
          </a:endParaRPr>
        </a:p>
      </dgm:t>
    </dgm:pt>
    <dgm:pt modelId="{913059AA-2AF0-482B-8CD0-D632551D7B5F}" type="sibTrans" cxnId="{C811EA62-3486-47FB-AD7A-D1EA579025D9}">
      <dgm:prSet/>
      <dgm:spPr/>
      <dgm:t>
        <a:bodyPr/>
        <a:lstStyle/>
        <a:p>
          <a:endParaRPr lang="en-US"/>
        </a:p>
      </dgm:t>
    </dgm:pt>
    <dgm:pt modelId="{35C54BD9-888D-4916-BB13-FFEFBC36D56D}" type="parTrans" cxnId="{C811EA62-3486-47FB-AD7A-D1EA579025D9}">
      <dgm:prSet/>
      <dgm:spPr/>
      <dgm:t>
        <a:bodyPr/>
        <a:lstStyle/>
        <a:p>
          <a:endParaRPr lang="en-US"/>
        </a:p>
      </dgm:t>
    </dgm:pt>
    <dgm:pt modelId="{28F58672-A619-408B-9EF8-AD4C43B5B0E9}">
      <dgm:prSet phldrT="[Text]"/>
      <dgm:spPr/>
      <dgm:t>
        <a:bodyPr/>
        <a:lstStyle/>
        <a:p>
          <a:r>
            <a:rPr lang="en-US" dirty="0" smtClean="0"/>
            <a:t>Planning and Coordination</a:t>
          </a:r>
          <a:endParaRPr lang="en-US" dirty="0"/>
        </a:p>
      </dgm:t>
    </dgm:pt>
    <dgm:pt modelId="{E0103393-312E-4A04-94FA-11D7A61C18D8}" type="sibTrans" cxnId="{3532EB38-07B3-448E-8D09-2995E29514C1}">
      <dgm:prSet/>
      <dgm:spPr/>
      <dgm:t>
        <a:bodyPr/>
        <a:lstStyle/>
        <a:p>
          <a:endParaRPr lang="en-US"/>
        </a:p>
      </dgm:t>
    </dgm:pt>
    <dgm:pt modelId="{272A650C-AA39-4A96-873F-241C38EEBC87}" type="parTrans" cxnId="{3532EB38-07B3-448E-8D09-2995E29514C1}">
      <dgm:prSet/>
      <dgm:spPr/>
      <dgm:t>
        <a:bodyPr/>
        <a:lstStyle/>
        <a:p>
          <a:endParaRPr lang="en-US"/>
        </a:p>
      </dgm:t>
    </dgm:pt>
    <dgm:pt modelId="{37B8E057-62D0-4993-9893-C145A23714C4}" type="pres">
      <dgm:prSet presAssocID="{F12AD1FA-71C6-47CD-8663-E0E1E7D80F49}" presName="linearFlow" presStyleCnt="0">
        <dgm:presLayoutVars>
          <dgm:dir/>
          <dgm:animLvl val="lvl"/>
          <dgm:resizeHandles val="exact"/>
        </dgm:presLayoutVars>
      </dgm:prSet>
      <dgm:spPr/>
      <dgm:t>
        <a:bodyPr/>
        <a:lstStyle/>
        <a:p>
          <a:endParaRPr lang="en-US"/>
        </a:p>
      </dgm:t>
    </dgm:pt>
    <dgm:pt modelId="{9C5B441B-38BD-409E-B3B8-634F5ABC028B}" type="pres">
      <dgm:prSet presAssocID="{F9B28906-40BA-4E41-B56F-D1658A65F7ED}" presName="composite" presStyleCnt="0"/>
      <dgm:spPr/>
    </dgm:pt>
    <dgm:pt modelId="{6F4C01CF-54D8-4D07-A7C0-CA520F4B1248}" type="pres">
      <dgm:prSet presAssocID="{F9B28906-40BA-4E41-B56F-D1658A65F7ED}" presName="parentText" presStyleLbl="alignNode1" presStyleIdx="0" presStyleCnt="3">
        <dgm:presLayoutVars>
          <dgm:chMax val="1"/>
          <dgm:bulletEnabled val="1"/>
        </dgm:presLayoutVars>
      </dgm:prSet>
      <dgm:spPr/>
      <dgm:t>
        <a:bodyPr/>
        <a:lstStyle/>
        <a:p>
          <a:endParaRPr lang="en-US"/>
        </a:p>
      </dgm:t>
    </dgm:pt>
    <dgm:pt modelId="{627F323F-CCE6-452E-9E15-FFFB0AD20166}" type="pres">
      <dgm:prSet presAssocID="{F9B28906-40BA-4E41-B56F-D1658A65F7ED}" presName="descendantText" presStyleLbl="alignAcc1" presStyleIdx="0" presStyleCnt="3">
        <dgm:presLayoutVars>
          <dgm:bulletEnabled val="1"/>
        </dgm:presLayoutVars>
      </dgm:prSet>
      <dgm:spPr/>
      <dgm:t>
        <a:bodyPr/>
        <a:lstStyle/>
        <a:p>
          <a:endParaRPr lang="en-US"/>
        </a:p>
      </dgm:t>
    </dgm:pt>
    <dgm:pt modelId="{945BAD7B-2802-411C-876B-D25AE952650C}" type="pres">
      <dgm:prSet presAssocID="{913059AA-2AF0-482B-8CD0-D632551D7B5F}" presName="sp" presStyleCnt="0"/>
      <dgm:spPr/>
    </dgm:pt>
    <dgm:pt modelId="{F8F66A59-72A8-4B28-904B-926A57A5C4D4}" type="pres">
      <dgm:prSet presAssocID="{D8F2DF19-C880-48C8-94EA-A77D3C980A6F}" presName="composite" presStyleCnt="0"/>
      <dgm:spPr/>
    </dgm:pt>
    <dgm:pt modelId="{2C158F66-48EF-4511-A987-40C6CC31D7C0}" type="pres">
      <dgm:prSet presAssocID="{D8F2DF19-C880-48C8-94EA-A77D3C980A6F}" presName="parentText" presStyleLbl="alignNode1" presStyleIdx="1" presStyleCnt="3">
        <dgm:presLayoutVars>
          <dgm:chMax val="1"/>
          <dgm:bulletEnabled val="1"/>
        </dgm:presLayoutVars>
      </dgm:prSet>
      <dgm:spPr/>
      <dgm:t>
        <a:bodyPr/>
        <a:lstStyle/>
        <a:p>
          <a:endParaRPr lang="en-US"/>
        </a:p>
      </dgm:t>
    </dgm:pt>
    <dgm:pt modelId="{110EFD70-DDBF-4BD1-B08A-A0F5F582E9DC}" type="pres">
      <dgm:prSet presAssocID="{D8F2DF19-C880-48C8-94EA-A77D3C980A6F}" presName="descendantText" presStyleLbl="alignAcc1" presStyleIdx="1" presStyleCnt="3">
        <dgm:presLayoutVars>
          <dgm:bulletEnabled val="1"/>
        </dgm:presLayoutVars>
      </dgm:prSet>
      <dgm:spPr/>
      <dgm:t>
        <a:bodyPr/>
        <a:lstStyle/>
        <a:p>
          <a:endParaRPr lang="en-US"/>
        </a:p>
      </dgm:t>
    </dgm:pt>
    <dgm:pt modelId="{E09CC051-24AB-4F30-B2C5-03A8064F2346}" type="pres">
      <dgm:prSet presAssocID="{EA710491-2975-4901-BF9B-5DBEA3154BEC}" presName="sp" presStyleCnt="0"/>
      <dgm:spPr/>
    </dgm:pt>
    <dgm:pt modelId="{9024D7FC-3FE0-4E9C-9A4F-E733C242EF36}" type="pres">
      <dgm:prSet presAssocID="{689ADC1A-8D4E-4E4D-AD44-9A8BCEB3FCB3}" presName="composite" presStyleCnt="0"/>
      <dgm:spPr/>
    </dgm:pt>
    <dgm:pt modelId="{BB9F4F76-309A-4563-A95D-A263AF28B51D}" type="pres">
      <dgm:prSet presAssocID="{689ADC1A-8D4E-4E4D-AD44-9A8BCEB3FCB3}" presName="parentText" presStyleLbl="alignNode1" presStyleIdx="2" presStyleCnt="3">
        <dgm:presLayoutVars>
          <dgm:chMax val="1"/>
          <dgm:bulletEnabled val="1"/>
        </dgm:presLayoutVars>
      </dgm:prSet>
      <dgm:spPr/>
      <dgm:t>
        <a:bodyPr/>
        <a:lstStyle/>
        <a:p>
          <a:endParaRPr lang="en-US"/>
        </a:p>
      </dgm:t>
    </dgm:pt>
    <dgm:pt modelId="{D23DA1B2-09F1-47D4-8FF7-BC108A84AC64}" type="pres">
      <dgm:prSet presAssocID="{689ADC1A-8D4E-4E4D-AD44-9A8BCEB3FCB3}" presName="descendantText" presStyleLbl="alignAcc1" presStyleIdx="2" presStyleCnt="3">
        <dgm:presLayoutVars>
          <dgm:bulletEnabled val="1"/>
        </dgm:presLayoutVars>
      </dgm:prSet>
      <dgm:spPr/>
      <dgm:t>
        <a:bodyPr/>
        <a:lstStyle/>
        <a:p>
          <a:endParaRPr lang="en-US"/>
        </a:p>
      </dgm:t>
    </dgm:pt>
  </dgm:ptLst>
  <dgm:cxnLst>
    <dgm:cxn modelId="{526278FC-7CFE-4B44-84BC-CAB7A0DF32C7}" type="presOf" srcId="{D8F2DF19-C880-48C8-94EA-A77D3C980A6F}" destId="{2C158F66-48EF-4511-A987-40C6CC31D7C0}" srcOrd="0" destOrd="0" presId="urn:microsoft.com/office/officeart/2005/8/layout/chevron2"/>
    <dgm:cxn modelId="{3532EB38-07B3-448E-8D09-2995E29514C1}" srcId="{F9B28906-40BA-4E41-B56F-D1658A65F7ED}" destId="{28F58672-A619-408B-9EF8-AD4C43B5B0E9}" srcOrd="0" destOrd="0" parTransId="{272A650C-AA39-4A96-873F-241C38EEBC87}" sibTransId="{E0103393-312E-4A04-94FA-11D7A61C18D8}"/>
    <dgm:cxn modelId="{B96BB706-0DB1-4200-88A7-4EC71F5BC18A}" srcId="{D8F2DF19-C880-48C8-94EA-A77D3C980A6F}" destId="{B13C115F-0CA2-48F6-8B33-74851A634A7E}" srcOrd="0" destOrd="0" parTransId="{FAEE8396-77CE-4397-8E29-7D2311E87315}" sibTransId="{64B3F9C5-F16E-46E3-B31D-41CC121321F2}"/>
    <dgm:cxn modelId="{3E9F277F-E3D2-43AB-86DC-2480795CE71D}" type="presOf" srcId="{B13C115F-0CA2-48F6-8B33-74851A634A7E}" destId="{110EFD70-DDBF-4BD1-B08A-A0F5F582E9DC}" srcOrd="0" destOrd="0" presId="urn:microsoft.com/office/officeart/2005/8/layout/chevron2"/>
    <dgm:cxn modelId="{0E222269-5E00-4A58-8BA0-F2AC2EE8231E}" type="presOf" srcId="{28F58672-A619-408B-9EF8-AD4C43B5B0E9}" destId="{627F323F-CCE6-452E-9E15-FFFB0AD20166}" srcOrd="0" destOrd="0" presId="urn:microsoft.com/office/officeart/2005/8/layout/chevron2"/>
    <dgm:cxn modelId="{737D09CA-2187-4B61-84AB-D8F816BEF62D}" type="presOf" srcId="{F9B28906-40BA-4E41-B56F-D1658A65F7ED}" destId="{6F4C01CF-54D8-4D07-A7C0-CA520F4B1248}" srcOrd="0" destOrd="0" presId="urn:microsoft.com/office/officeart/2005/8/layout/chevron2"/>
    <dgm:cxn modelId="{66421713-EECF-43B9-B347-0264364430C3}" type="presOf" srcId="{689ADC1A-8D4E-4E4D-AD44-9A8BCEB3FCB3}" destId="{BB9F4F76-309A-4563-A95D-A263AF28B51D}" srcOrd="0" destOrd="0" presId="urn:microsoft.com/office/officeart/2005/8/layout/chevron2"/>
    <dgm:cxn modelId="{34D61F78-0AB7-49D1-BB0C-DB035AB63FFD}" srcId="{F12AD1FA-71C6-47CD-8663-E0E1E7D80F49}" destId="{689ADC1A-8D4E-4E4D-AD44-9A8BCEB3FCB3}" srcOrd="2" destOrd="0" parTransId="{1BD9FD99-AF12-4658-81BD-42E42DB76208}" sibTransId="{653618CE-5A93-4539-9DEE-0166618A4AE8}"/>
    <dgm:cxn modelId="{6027D44A-839C-4995-8D4E-77AE6DE7E1F9}" type="presOf" srcId="{7A1907FB-0C76-4B04-9EB3-91E03AC518F6}" destId="{D23DA1B2-09F1-47D4-8FF7-BC108A84AC64}" srcOrd="0" destOrd="0" presId="urn:microsoft.com/office/officeart/2005/8/layout/chevron2"/>
    <dgm:cxn modelId="{189AC125-E131-49E6-8A6C-BC7106AF406A}" type="presOf" srcId="{F12AD1FA-71C6-47CD-8663-E0E1E7D80F49}" destId="{37B8E057-62D0-4993-9893-C145A23714C4}" srcOrd="0" destOrd="0" presId="urn:microsoft.com/office/officeart/2005/8/layout/chevron2"/>
    <dgm:cxn modelId="{C811EA62-3486-47FB-AD7A-D1EA579025D9}" srcId="{F12AD1FA-71C6-47CD-8663-E0E1E7D80F49}" destId="{F9B28906-40BA-4E41-B56F-D1658A65F7ED}" srcOrd="0" destOrd="0" parTransId="{35C54BD9-888D-4916-BB13-FFEFBC36D56D}" sibTransId="{913059AA-2AF0-482B-8CD0-D632551D7B5F}"/>
    <dgm:cxn modelId="{0ED5A58F-1483-47BF-9423-730B3B0A81F7}" srcId="{689ADC1A-8D4E-4E4D-AD44-9A8BCEB3FCB3}" destId="{7A1907FB-0C76-4B04-9EB3-91E03AC518F6}" srcOrd="0" destOrd="0" parTransId="{04984E4F-E7D9-4645-8CF9-A090827761F9}" sibTransId="{56760E5F-4A2F-47F7-942E-8F7A8A77A053}"/>
    <dgm:cxn modelId="{CD161075-CFBF-4D08-973E-165370635B92}" srcId="{F12AD1FA-71C6-47CD-8663-E0E1E7D80F49}" destId="{D8F2DF19-C880-48C8-94EA-A77D3C980A6F}" srcOrd="1" destOrd="0" parTransId="{54EF5593-2327-4DC8-803D-7B050916C7A3}" sibTransId="{EA710491-2975-4901-BF9B-5DBEA3154BEC}"/>
    <dgm:cxn modelId="{6A26A765-4730-4292-9D55-BF3303A8D2BA}" type="presParOf" srcId="{37B8E057-62D0-4993-9893-C145A23714C4}" destId="{9C5B441B-38BD-409E-B3B8-634F5ABC028B}" srcOrd="0" destOrd="0" presId="urn:microsoft.com/office/officeart/2005/8/layout/chevron2"/>
    <dgm:cxn modelId="{E34E01B7-A8A3-4205-8DFF-CB19BBAB0AB5}" type="presParOf" srcId="{9C5B441B-38BD-409E-B3B8-634F5ABC028B}" destId="{6F4C01CF-54D8-4D07-A7C0-CA520F4B1248}" srcOrd="0" destOrd="0" presId="urn:microsoft.com/office/officeart/2005/8/layout/chevron2"/>
    <dgm:cxn modelId="{46CA298E-2EA7-4C37-8388-5E75988C986B}" type="presParOf" srcId="{9C5B441B-38BD-409E-B3B8-634F5ABC028B}" destId="{627F323F-CCE6-452E-9E15-FFFB0AD20166}" srcOrd="1" destOrd="0" presId="urn:microsoft.com/office/officeart/2005/8/layout/chevron2"/>
    <dgm:cxn modelId="{BB831F59-FC27-46DF-B8AD-9C81E6AA792E}" type="presParOf" srcId="{37B8E057-62D0-4993-9893-C145A23714C4}" destId="{945BAD7B-2802-411C-876B-D25AE952650C}" srcOrd="1" destOrd="0" presId="urn:microsoft.com/office/officeart/2005/8/layout/chevron2"/>
    <dgm:cxn modelId="{7A422377-41A3-4DE0-8046-3E4AD0C7BF39}" type="presParOf" srcId="{37B8E057-62D0-4993-9893-C145A23714C4}" destId="{F8F66A59-72A8-4B28-904B-926A57A5C4D4}" srcOrd="2" destOrd="0" presId="urn:microsoft.com/office/officeart/2005/8/layout/chevron2"/>
    <dgm:cxn modelId="{A9BA0BB3-F0A4-4A3C-A5C4-431DF3056218}" type="presParOf" srcId="{F8F66A59-72A8-4B28-904B-926A57A5C4D4}" destId="{2C158F66-48EF-4511-A987-40C6CC31D7C0}" srcOrd="0" destOrd="0" presId="urn:microsoft.com/office/officeart/2005/8/layout/chevron2"/>
    <dgm:cxn modelId="{FA68F0E8-395C-4BEE-8775-049E7372D587}" type="presParOf" srcId="{F8F66A59-72A8-4B28-904B-926A57A5C4D4}" destId="{110EFD70-DDBF-4BD1-B08A-A0F5F582E9DC}" srcOrd="1" destOrd="0" presId="urn:microsoft.com/office/officeart/2005/8/layout/chevron2"/>
    <dgm:cxn modelId="{F26A3E50-2808-42F3-9463-02D7D8C957B2}" type="presParOf" srcId="{37B8E057-62D0-4993-9893-C145A23714C4}" destId="{E09CC051-24AB-4F30-B2C5-03A8064F2346}" srcOrd="3" destOrd="0" presId="urn:microsoft.com/office/officeart/2005/8/layout/chevron2"/>
    <dgm:cxn modelId="{265E6BA6-169A-4C84-919C-0F1C26EFDF76}" type="presParOf" srcId="{37B8E057-62D0-4993-9893-C145A23714C4}" destId="{9024D7FC-3FE0-4E9C-9A4F-E733C242EF36}" srcOrd="4" destOrd="0" presId="urn:microsoft.com/office/officeart/2005/8/layout/chevron2"/>
    <dgm:cxn modelId="{F0F1200B-832B-4C88-8DB9-9AD482772F8F}" type="presParOf" srcId="{9024D7FC-3FE0-4E9C-9A4F-E733C242EF36}" destId="{BB9F4F76-309A-4563-A95D-A263AF28B51D}" srcOrd="0" destOrd="0" presId="urn:microsoft.com/office/officeart/2005/8/layout/chevron2"/>
    <dgm:cxn modelId="{DCE06533-B015-4641-A301-CD068A52E8A3}" type="presParOf" srcId="{9024D7FC-3FE0-4E9C-9A4F-E733C242EF36}" destId="{D23DA1B2-09F1-47D4-8FF7-BC108A84AC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5C91B-657B-4EF1-94B7-3B7CB160A3FF}" type="doc">
      <dgm:prSet loTypeId="urn:microsoft.com/office/officeart/2005/8/layout/arrow2" loCatId="process" qsTypeId="urn:microsoft.com/office/officeart/2005/8/quickstyle/simple1" qsCatId="simple" csTypeId="urn:microsoft.com/office/officeart/2005/8/colors/accent1_2" csCatId="accent1" phldr="1"/>
      <dgm:spPr/>
    </dgm:pt>
    <dgm:pt modelId="{29A3D454-4A28-4161-A8D9-FF6FAD2803FC}">
      <dgm:prSet phldrT="[Text]" custT="1"/>
      <dgm:spPr/>
      <dgm:t>
        <a:bodyPr/>
        <a:lstStyle/>
        <a:p>
          <a:pPr algn="ctr">
            <a:lnSpc>
              <a:spcPct val="100000"/>
            </a:lnSpc>
          </a:pPr>
          <a:r>
            <a:rPr lang="en-US" sz="1600" dirty="0" smtClean="0"/>
            <a:t>Release Proposal Solicitation Package &amp; Receive Applications</a:t>
          </a:r>
          <a:endParaRPr lang="en-US" sz="1600" dirty="0"/>
        </a:p>
      </dgm:t>
    </dgm:pt>
    <dgm:pt modelId="{56819454-6FEE-473D-8C90-72F34D1D1DAC}" type="parTrans" cxnId="{D4047D4E-0A22-4E10-8D6F-6916E02D926F}">
      <dgm:prSet/>
      <dgm:spPr/>
      <dgm:t>
        <a:bodyPr/>
        <a:lstStyle/>
        <a:p>
          <a:endParaRPr lang="en-US"/>
        </a:p>
      </dgm:t>
    </dgm:pt>
    <dgm:pt modelId="{C2CB337F-7104-4C21-9E87-F818D7867476}" type="sibTrans" cxnId="{D4047D4E-0A22-4E10-8D6F-6916E02D926F}">
      <dgm:prSet/>
      <dgm:spPr/>
      <dgm:t>
        <a:bodyPr/>
        <a:lstStyle/>
        <a:p>
          <a:endParaRPr lang="en-US"/>
        </a:p>
      </dgm:t>
    </dgm:pt>
    <dgm:pt modelId="{2E19BCA7-0B9B-49B7-91D2-C48023F793A8}">
      <dgm:prSet phldrT="[Text]" custT="1"/>
      <dgm:spPr/>
      <dgm:t>
        <a:bodyPr/>
        <a:lstStyle/>
        <a:p>
          <a:r>
            <a:rPr lang="en-US" sz="1600" dirty="0" smtClean="0"/>
            <a:t>Release Funding Recommendations &amp; Begin Public Comment Period</a:t>
          </a:r>
          <a:endParaRPr lang="en-US" sz="1600" dirty="0"/>
        </a:p>
      </dgm:t>
    </dgm:pt>
    <dgm:pt modelId="{9EEB21B6-65F0-435D-96DF-AA93FD517D0D}" type="parTrans" cxnId="{D190B66B-6756-4B19-801E-02F48BFBD7CB}">
      <dgm:prSet/>
      <dgm:spPr/>
      <dgm:t>
        <a:bodyPr/>
        <a:lstStyle/>
        <a:p>
          <a:endParaRPr lang="en-US"/>
        </a:p>
      </dgm:t>
    </dgm:pt>
    <dgm:pt modelId="{20EC4834-4176-47F9-9E05-98C70AE0DDD7}" type="sibTrans" cxnId="{D190B66B-6756-4B19-801E-02F48BFBD7CB}">
      <dgm:prSet/>
      <dgm:spPr/>
      <dgm:t>
        <a:bodyPr/>
        <a:lstStyle/>
        <a:p>
          <a:endParaRPr lang="en-US"/>
        </a:p>
      </dgm:t>
    </dgm:pt>
    <dgm:pt modelId="{27680ED0-8A81-4AD2-ACA5-517EEF25762F}">
      <dgm:prSet phldrT="[Text]" custT="1"/>
      <dgm:spPr/>
      <dgm:t>
        <a:bodyPr/>
        <a:lstStyle/>
        <a:p>
          <a:pPr algn="ctr">
            <a:lnSpc>
              <a:spcPct val="100000"/>
            </a:lnSpc>
          </a:pPr>
          <a:r>
            <a:rPr lang="en-US" sz="1600" dirty="0" smtClean="0"/>
            <a:t>Review Applications</a:t>
          </a:r>
          <a:endParaRPr lang="en-US" sz="1600" dirty="0"/>
        </a:p>
      </dgm:t>
    </dgm:pt>
    <dgm:pt modelId="{8D304124-3111-4222-A749-8C62BD364E34}" type="parTrans" cxnId="{87833ABC-826B-4639-BCC2-65577F1EBE87}">
      <dgm:prSet/>
      <dgm:spPr/>
      <dgm:t>
        <a:bodyPr/>
        <a:lstStyle/>
        <a:p>
          <a:endParaRPr lang="en-US"/>
        </a:p>
      </dgm:t>
    </dgm:pt>
    <dgm:pt modelId="{8BA0730C-A605-4D5D-9725-F560395CE246}" type="sibTrans" cxnId="{87833ABC-826B-4639-BCC2-65577F1EBE87}">
      <dgm:prSet/>
      <dgm:spPr/>
      <dgm:t>
        <a:bodyPr/>
        <a:lstStyle/>
        <a:p>
          <a:endParaRPr lang="en-US"/>
        </a:p>
      </dgm:t>
    </dgm:pt>
    <dgm:pt modelId="{67CBA9DF-4589-4958-8B0C-FE1F32440DC5}">
      <dgm:prSet phldrT="[Text]" custT="1"/>
      <dgm:spPr/>
      <dgm:t>
        <a:bodyPr/>
        <a:lstStyle/>
        <a:p>
          <a:r>
            <a:rPr lang="en-US" sz="1600" dirty="0" smtClean="0"/>
            <a:t>Final Funding Awards &amp; Award Letters</a:t>
          </a:r>
          <a:endParaRPr lang="en-US" sz="1600" dirty="0"/>
        </a:p>
      </dgm:t>
    </dgm:pt>
    <dgm:pt modelId="{5218F8F0-0C8A-4D09-8000-96ED6728A909}" type="parTrans" cxnId="{30E0F92A-FA1D-4534-8B4C-B9DA7790234B}">
      <dgm:prSet/>
      <dgm:spPr/>
      <dgm:t>
        <a:bodyPr/>
        <a:lstStyle/>
        <a:p>
          <a:endParaRPr lang="en-US"/>
        </a:p>
      </dgm:t>
    </dgm:pt>
    <dgm:pt modelId="{9385AB1E-CECC-46D4-8F56-3C3B05684E2F}" type="sibTrans" cxnId="{30E0F92A-FA1D-4534-8B4C-B9DA7790234B}">
      <dgm:prSet/>
      <dgm:spPr/>
      <dgm:t>
        <a:bodyPr/>
        <a:lstStyle/>
        <a:p>
          <a:endParaRPr lang="en-US"/>
        </a:p>
      </dgm:t>
    </dgm:pt>
    <dgm:pt modelId="{98C83AC0-EBCB-4EEB-AF5A-6F548FB8012E}">
      <dgm:prSet phldrT="[Text]" custT="1"/>
      <dgm:spPr/>
      <dgm:t>
        <a:bodyPr/>
        <a:lstStyle/>
        <a:p>
          <a:r>
            <a:rPr lang="en-US" sz="1600" dirty="0" smtClean="0"/>
            <a:t>Develop &amp; Execute Contract Agreements</a:t>
          </a:r>
          <a:endParaRPr lang="en-US" sz="1600" dirty="0"/>
        </a:p>
      </dgm:t>
    </dgm:pt>
    <dgm:pt modelId="{895A5646-6593-468E-BB86-84FB7F8F70DB}" type="parTrans" cxnId="{7893935E-EF93-4C01-828A-63D1F5F54474}">
      <dgm:prSet/>
      <dgm:spPr/>
      <dgm:t>
        <a:bodyPr/>
        <a:lstStyle/>
        <a:p>
          <a:endParaRPr lang="en-US"/>
        </a:p>
      </dgm:t>
    </dgm:pt>
    <dgm:pt modelId="{EEA4F001-4A94-49EF-BAC2-82A477DB12DF}" type="sibTrans" cxnId="{7893935E-EF93-4C01-828A-63D1F5F54474}">
      <dgm:prSet/>
      <dgm:spPr/>
      <dgm:t>
        <a:bodyPr/>
        <a:lstStyle/>
        <a:p>
          <a:endParaRPr lang="en-US"/>
        </a:p>
      </dgm:t>
    </dgm:pt>
    <dgm:pt modelId="{8DBB7712-2292-4924-AA0C-C45D4E59C893}" type="pres">
      <dgm:prSet presAssocID="{D525C91B-657B-4EF1-94B7-3B7CB160A3FF}" presName="arrowDiagram" presStyleCnt="0">
        <dgm:presLayoutVars>
          <dgm:chMax val="5"/>
          <dgm:dir/>
          <dgm:resizeHandles val="exact"/>
        </dgm:presLayoutVars>
      </dgm:prSet>
      <dgm:spPr/>
    </dgm:pt>
    <dgm:pt modelId="{FF90A388-E0AC-4521-9519-A63D2D1D1B29}" type="pres">
      <dgm:prSet presAssocID="{D525C91B-657B-4EF1-94B7-3B7CB160A3FF}" presName="arrow" presStyleLbl="bgShp" presStyleIdx="0" presStyleCnt="1" custScaleX="132792" custScaleY="20386" custLinFactNeighborX="-2435" custLinFactNeighborY="13508"/>
      <dgm:spPr>
        <a:solidFill>
          <a:srgbClr val="F2A700"/>
        </a:solidFill>
      </dgm:spPr>
    </dgm:pt>
    <dgm:pt modelId="{7D940069-EC08-4239-AC40-0DF561A964EE}" type="pres">
      <dgm:prSet presAssocID="{D525C91B-657B-4EF1-94B7-3B7CB160A3FF}" presName="arrowDiagram5" presStyleCnt="0"/>
      <dgm:spPr/>
    </dgm:pt>
    <dgm:pt modelId="{F19CD14A-9D90-4DE5-89FB-8E298080C311}" type="pres">
      <dgm:prSet presAssocID="{29A3D454-4A28-4161-A8D9-FF6FAD2803FC}" presName="bullet5a" presStyleLbl="node1" presStyleIdx="0" presStyleCnt="5" custLinFactX="-500000" custLinFactY="-40283" custLinFactNeighborX="-555819" custLinFactNeighborY="-100000"/>
      <dgm:spPr/>
    </dgm:pt>
    <dgm:pt modelId="{98580631-49C3-41A0-844E-FF19F598721A}" type="pres">
      <dgm:prSet presAssocID="{29A3D454-4A28-4161-A8D9-FF6FAD2803FC}" presName="textBox5a" presStyleLbl="revTx" presStyleIdx="0" presStyleCnt="5" custScaleX="240813" custScaleY="102078" custLinFactX="-87354" custLinFactY="-53010" custLinFactNeighborX="-100000" custLinFactNeighborY="-100000">
        <dgm:presLayoutVars>
          <dgm:bulletEnabled val="1"/>
        </dgm:presLayoutVars>
      </dgm:prSet>
      <dgm:spPr/>
      <dgm:t>
        <a:bodyPr/>
        <a:lstStyle/>
        <a:p>
          <a:endParaRPr lang="en-US"/>
        </a:p>
      </dgm:t>
    </dgm:pt>
    <dgm:pt modelId="{FB39FD1D-27BD-43B8-8900-F8F7114A21CC}" type="pres">
      <dgm:prSet presAssocID="{27680ED0-8A81-4AD2-ACA5-517EEF25762F}" presName="bullet5b" presStyleLbl="node1" presStyleIdx="1" presStyleCnt="5" custLinFactX="-175618" custLinFactY="33128" custLinFactNeighborX="-200000" custLinFactNeighborY="100000"/>
      <dgm:spPr/>
    </dgm:pt>
    <dgm:pt modelId="{262B0A9D-9201-4DA3-905A-9FB7D74D50D5}" type="pres">
      <dgm:prSet presAssocID="{27680ED0-8A81-4AD2-ACA5-517EEF25762F}" presName="textBox5b" presStyleLbl="revTx" presStyleIdx="1" presStyleCnt="5" custScaleX="172698" custScaleY="31133" custLinFactX="-43851" custLinFactNeighborX="-100000" custLinFactNeighborY="5155">
        <dgm:presLayoutVars>
          <dgm:bulletEnabled val="1"/>
        </dgm:presLayoutVars>
      </dgm:prSet>
      <dgm:spPr/>
      <dgm:t>
        <a:bodyPr/>
        <a:lstStyle/>
        <a:p>
          <a:endParaRPr lang="en-US"/>
        </a:p>
      </dgm:t>
    </dgm:pt>
    <dgm:pt modelId="{5F8A52D6-6E18-4609-B80C-525A9D49E88B}" type="pres">
      <dgm:prSet presAssocID="{2E19BCA7-0B9B-49B7-91D2-C48023F793A8}" presName="bullet5c" presStyleLbl="node1" presStyleIdx="2" presStyleCnt="5" custLinFactX="-5741" custLinFactY="100000" custLinFactNeighborX="-100000" custLinFactNeighborY="141098"/>
      <dgm:spPr/>
    </dgm:pt>
    <dgm:pt modelId="{D55ED6C7-58C1-40BC-85E5-92D52958312F}" type="pres">
      <dgm:prSet presAssocID="{2E19BCA7-0B9B-49B7-91D2-C48023F793A8}" presName="textBox5c" presStyleLbl="revTx" presStyleIdx="2" presStyleCnt="5" custScaleX="174376" custScaleY="43840" custLinFactNeighborX="-77547" custLinFactNeighborY="-42992">
        <dgm:presLayoutVars>
          <dgm:bulletEnabled val="1"/>
        </dgm:presLayoutVars>
      </dgm:prSet>
      <dgm:spPr/>
      <dgm:t>
        <a:bodyPr/>
        <a:lstStyle/>
        <a:p>
          <a:endParaRPr lang="en-US"/>
        </a:p>
      </dgm:t>
    </dgm:pt>
    <dgm:pt modelId="{4BC04074-1641-4647-B6CA-ACF6A964E515}" type="pres">
      <dgm:prSet presAssocID="{67CBA9DF-4589-4958-8B0C-FE1F32440DC5}" presName="bullet5d" presStyleLbl="node1" presStyleIdx="3" presStyleCnt="5" custLinFactY="100000" custLinFactNeighborX="62694" custLinFactNeighborY="176637"/>
      <dgm:spPr/>
    </dgm:pt>
    <dgm:pt modelId="{99C6F41C-039D-4D47-8392-F970926FE210}" type="pres">
      <dgm:prSet presAssocID="{67CBA9DF-4589-4958-8B0C-FE1F32440DC5}" presName="textBox5d" presStyleLbl="revTx" presStyleIdx="3" presStyleCnt="5" custScaleX="153657" custScaleY="33015" custLinFactNeighborX="-21110" custLinFactNeighborY="20601">
        <dgm:presLayoutVars>
          <dgm:bulletEnabled val="1"/>
        </dgm:presLayoutVars>
      </dgm:prSet>
      <dgm:spPr/>
      <dgm:t>
        <a:bodyPr/>
        <a:lstStyle/>
        <a:p>
          <a:endParaRPr lang="en-US"/>
        </a:p>
      </dgm:t>
    </dgm:pt>
    <dgm:pt modelId="{7D65C243-88A2-4285-B415-D81C3744CC5C}" type="pres">
      <dgm:prSet presAssocID="{98C83AC0-EBCB-4EEB-AF5A-6F548FB8012E}" presName="bullet5e" presStyleLbl="node1" presStyleIdx="4" presStyleCnt="5" custLinFactX="91313" custLinFactY="100000" custLinFactNeighborX="100000" custLinFactNeighborY="155800"/>
      <dgm:spPr/>
    </dgm:pt>
    <dgm:pt modelId="{79522C00-E95C-498B-8592-35A3422C2BC8}" type="pres">
      <dgm:prSet presAssocID="{98C83AC0-EBCB-4EEB-AF5A-6F548FB8012E}" presName="textBox5e" presStyleLbl="revTx" presStyleIdx="4" presStyleCnt="5" custScaleX="181624" custScaleY="17649" custLinFactNeighborX="37045" custLinFactNeighborY="-23296">
        <dgm:presLayoutVars>
          <dgm:bulletEnabled val="1"/>
        </dgm:presLayoutVars>
      </dgm:prSet>
      <dgm:spPr/>
      <dgm:t>
        <a:bodyPr/>
        <a:lstStyle/>
        <a:p>
          <a:endParaRPr lang="en-US"/>
        </a:p>
      </dgm:t>
    </dgm:pt>
  </dgm:ptLst>
  <dgm:cxnLst>
    <dgm:cxn modelId="{5EF4E3F1-9E41-4565-B3CA-7CC2D712304A}" type="presOf" srcId="{98C83AC0-EBCB-4EEB-AF5A-6F548FB8012E}" destId="{79522C00-E95C-498B-8592-35A3422C2BC8}" srcOrd="0" destOrd="0" presId="urn:microsoft.com/office/officeart/2005/8/layout/arrow2"/>
    <dgm:cxn modelId="{30E0F92A-FA1D-4534-8B4C-B9DA7790234B}" srcId="{D525C91B-657B-4EF1-94B7-3B7CB160A3FF}" destId="{67CBA9DF-4589-4958-8B0C-FE1F32440DC5}" srcOrd="3" destOrd="0" parTransId="{5218F8F0-0C8A-4D09-8000-96ED6728A909}" sibTransId="{9385AB1E-CECC-46D4-8F56-3C3B05684E2F}"/>
    <dgm:cxn modelId="{BB3E4CAA-D5BC-427C-8D55-65D5ED69F208}" type="presOf" srcId="{29A3D454-4A28-4161-A8D9-FF6FAD2803FC}" destId="{98580631-49C3-41A0-844E-FF19F598721A}" srcOrd="0" destOrd="0" presId="urn:microsoft.com/office/officeart/2005/8/layout/arrow2"/>
    <dgm:cxn modelId="{2D007A6B-4A19-44BE-AB2F-D8C27F717DE2}" type="presOf" srcId="{67CBA9DF-4589-4958-8B0C-FE1F32440DC5}" destId="{99C6F41C-039D-4D47-8392-F970926FE210}" srcOrd="0" destOrd="0" presId="urn:microsoft.com/office/officeart/2005/8/layout/arrow2"/>
    <dgm:cxn modelId="{D190B66B-6756-4B19-801E-02F48BFBD7CB}" srcId="{D525C91B-657B-4EF1-94B7-3B7CB160A3FF}" destId="{2E19BCA7-0B9B-49B7-91D2-C48023F793A8}" srcOrd="2" destOrd="0" parTransId="{9EEB21B6-65F0-435D-96DF-AA93FD517D0D}" sibTransId="{20EC4834-4176-47F9-9E05-98C70AE0DDD7}"/>
    <dgm:cxn modelId="{7893935E-EF93-4C01-828A-63D1F5F54474}" srcId="{D525C91B-657B-4EF1-94B7-3B7CB160A3FF}" destId="{98C83AC0-EBCB-4EEB-AF5A-6F548FB8012E}" srcOrd="4" destOrd="0" parTransId="{895A5646-6593-468E-BB86-84FB7F8F70DB}" sibTransId="{EEA4F001-4A94-49EF-BAC2-82A477DB12DF}"/>
    <dgm:cxn modelId="{87833ABC-826B-4639-BCC2-65577F1EBE87}" srcId="{D525C91B-657B-4EF1-94B7-3B7CB160A3FF}" destId="{27680ED0-8A81-4AD2-ACA5-517EEF25762F}" srcOrd="1" destOrd="0" parTransId="{8D304124-3111-4222-A749-8C62BD364E34}" sibTransId="{8BA0730C-A605-4D5D-9725-F560395CE246}"/>
    <dgm:cxn modelId="{877DED63-9452-4403-8675-F61A9EDD36F7}" type="presOf" srcId="{27680ED0-8A81-4AD2-ACA5-517EEF25762F}" destId="{262B0A9D-9201-4DA3-905A-9FB7D74D50D5}" srcOrd="0" destOrd="0" presId="urn:microsoft.com/office/officeart/2005/8/layout/arrow2"/>
    <dgm:cxn modelId="{374DCF6F-ED40-4C3C-B074-DC4C0F8FC3B3}" type="presOf" srcId="{2E19BCA7-0B9B-49B7-91D2-C48023F793A8}" destId="{D55ED6C7-58C1-40BC-85E5-92D52958312F}" srcOrd="0" destOrd="0" presId="urn:microsoft.com/office/officeart/2005/8/layout/arrow2"/>
    <dgm:cxn modelId="{4397E62B-D999-458F-84B9-8701C67E665F}" type="presOf" srcId="{D525C91B-657B-4EF1-94B7-3B7CB160A3FF}" destId="{8DBB7712-2292-4924-AA0C-C45D4E59C893}" srcOrd="0" destOrd="0" presId="urn:microsoft.com/office/officeart/2005/8/layout/arrow2"/>
    <dgm:cxn modelId="{D4047D4E-0A22-4E10-8D6F-6916E02D926F}" srcId="{D525C91B-657B-4EF1-94B7-3B7CB160A3FF}" destId="{29A3D454-4A28-4161-A8D9-FF6FAD2803FC}" srcOrd="0" destOrd="0" parTransId="{56819454-6FEE-473D-8C90-72F34D1D1DAC}" sibTransId="{C2CB337F-7104-4C21-9E87-F818D7867476}"/>
    <dgm:cxn modelId="{63BA441C-A799-4B71-A16E-992ADAD67744}" type="presParOf" srcId="{8DBB7712-2292-4924-AA0C-C45D4E59C893}" destId="{FF90A388-E0AC-4521-9519-A63D2D1D1B29}" srcOrd="0" destOrd="0" presId="urn:microsoft.com/office/officeart/2005/8/layout/arrow2"/>
    <dgm:cxn modelId="{56F0A446-398C-4F90-8336-12707B6808BC}" type="presParOf" srcId="{8DBB7712-2292-4924-AA0C-C45D4E59C893}" destId="{7D940069-EC08-4239-AC40-0DF561A964EE}" srcOrd="1" destOrd="0" presId="urn:microsoft.com/office/officeart/2005/8/layout/arrow2"/>
    <dgm:cxn modelId="{67E7FC62-BB11-468B-AE9D-48B68B63145E}" type="presParOf" srcId="{7D940069-EC08-4239-AC40-0DF561A964EE}" destId="{F19CD14A-9D90-4DE5-89FB-8E298080C311}" srcOrd="0" destOrd="0" presId="urn:microsoft.com/office/officeart/2005/8/layout/arrow2"/>
    <dgm:cxn modelId="{0AE0692F-C7C8-4108-90B9-2D32099335EA}" type="presParOf" srcId="{7D940069-EC08-4239-AC40-0DF561A964EE}" destId="{98580631-49C3-41A0-844E-FF19F598721A}" srcOrd="1" destOrd="0" presId="urn:microsoft.com/office/officeart/2005/8/layout/arrow2"/>
    <dgm:cxn modelId="{321170B7-A101-4589-99D0-C754392B40DF}" type="presParOf" srcId="{7D940069-EC08-4239-AC40-0DF561A964EE}" destId="{FB39FD1D-27BD-43B8-8900-F8F7114A21CC}" srcOrd="2" destOrd="0" presId="urn:microsoft.com/office/officeart/2005/8/layout/arrow2"/>
    <dgm:cxn modelId="{152CE3FC-ED76-4B24-B150-110AF0DD97D4}" type="presParOf" srcId="{7D940069-EC08-4239-AC40-0DF561A964EE}" destId="{262B0A9D-9201-4DA3-905A-9FB7D74D50D5}" srcOrd="3" destOrd="0" presId="urn:microsoft.com/office/officeart/2005/8/layout/arrow2"/>
    <dgm:cxn modelId="{B0FA3308-B222-4A28-9A41-4E40F00E3FBB}" type="presParOf" srcId="{7D940069-EC08-4239-AC40-0DF561A964EE}" destId="{5F8A52D6-6E18-4609-B80C-525A9D49E88B}" srcOrd="4" destOrd="0" presId="urn:microsoft.com/office/officeart/2005/8/layout/arrow2"/>
    <dgm:cxn modelId="{AD22B730-1789-4C42-810F-F18E08311585}" type="presParOf" srcId="{7D940069-EC08-4239-AC40-0DF561A964EE}" destId="{D55ED6C7-58C1-40BC-85E5-92D52958312F}" srcOrd="5" destOrd="0" presId="urn:microsoft.com/office/officeart/2005/8/layout/arrow2"/>
    <dgm:cxn modelId="{2090B0D7-0B0D-4EB4-A08F-24C85419E2D1}" type="presParOf" srcId="{7D940069-EC08-4239-AC40-0DF561A964EE}" destId="{4BC04074-1641-4647-B6CA-ACF6A964E515}" srcOrd="6" destOrd="0" presId="urn:microsoft.com/office/officeart/2005/8/layout/arrow2"/>
    <dgm:cxn modelId="{DF1AEDAD-2691-45BA-965E-348B72E60865}" type="presParOf" srcId="{7D940069-EC08-4239-AC40-0DF561A964EE}" destId="{99C6F41C-039D-4D47-8392-F970926FE210}" srcOrd="7" destOrd="0" presId="urn:microsoft.com/office/officeart/2005/8/layout/arrow2"/>
    <dgm:cxn modelId="{8233E9F5-B309-4F5A-BD8B-BF6B268BE89F}" type="presParOf" srcId="{7D940069-EC08-4239-AC40-0DF561A964EE}" destId="{7D65C243-88A2-4285-B415-D81C3744CC5C}" srcOrd="8" destOrd="0" presId="urn:microsoft.com/office/officeart/2005/8/layout/arrow2"/>
    <dgm:cxn modelId="{888E7BAA-0C4B-4F45-A5B0-2163D431BA72}" type="presParOf" srcId="{7D940069-EC08-4239-AC40-0DF561A964EE}" destId="{79522C00-E95C-498B-8592-35A3422C2BC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9C5D2-808E-48DA-B14F-912CD4A9DB42}">
      <dsp:nvSpPr>
        <dsp:cNvPr id="0" name=""/>
        <dsp:cNvSpPr/>
      </dsp:nvSpPr>
      <dsp:spPr>
        <a:xfrm>
          <a:off x="927742" y="792735"/>
          <a:ext cx="3990880" cy="4174585"/>
        </a:xfrm>
        <a:prstGeom prst="blockArc">
          <a:avLst>
            <a:gd name="adj1" fmla="val 9720159"/>
            <a:gd name="adj2" fmla="val 1590728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F1FB7-7790-403F-8CBF-E11F57BD4E4F}">
      <dsp:nvSpPr>
        <dsp:cNvPr id="0" name=""/>
        <dsp:cNvSpPr/>
      </dsp:nvSpPr>
      <dsp:spPr>
        <a:xfrm>
          <a:off x="766830" y="431297"/>
          <a:ext cx="3990880" cy="4174585"/>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328F7-28C3-4E98-BCC5-BD2CD969A75E}">
      <dsp:nvSpPr>
        <dsp:cNvPr id="0" name=""/>
        <dsp:cNvSpPr/>
      </dsp:nvSpPr>
      <dsp:spPr>
        <a:xfrm>
          <a:off x="605917" y="792735"/>
          <a:ext cx="3990880" cy="4174585"/>
        </a:xfrm>
        <a:prstGeom prst="blockArc">
          <a:avLst>
            <a:gd name="adj1" fmla="val 16492718"/>
            <a:gd name="adj2" fmla="val 107984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CFF3F-1AE4-4073-AD56-1C8C01035AF8}">
      <dsp:nvSpPr>
        <dsp:cNvPr id="0" name=""/>
        <dsp:cNvSpPr/>
      </dsp:nvSpPr>
      <dsp:spPr>
        <a:xfrm>
          <a:off x="1640629" y="1756275"/>
          <a:ext cx="2262354" cy="14444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Flood ER Grant Program</a:t>
          </a:r>
          <a:endParaRPr lang="en-US" sz="2300" kern="1200" dirty="0"/>
        </a:p>
      </dsp:txBody>
      <dsp:txXfrm>
        <a:off x="1971943" y="1967814"/>
        <a:ext cx="1599726" cy="1021404"/>
      </dsp:txXfrm>
    </dsp:sp>
    <dsp:sp modelId="{5CD99379-5B1C-4B7E-B072-0B8B07780843}">
      <dsp:nvSpPr>
        <dsp:cNvPr id="0" name=""/>
        <dsp:cNvSpPr/>
      </dsp:nvSpPr>
      <dsp:spPr>
        <a:xfrm>
          <a:off x="1866941" y="369304"/>
          <a:ext cx="1790657" cy="12510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Delta Communications</a:t>
          </a:r>
          <a:endParaRPr lang="en-US" sz="1400" kern="1200" dirty="0"/>
        </a:p>
      </dsp:txBody>
      <dsp:txXfrm>
        <a:off x="2129177" y="552509"/>
        <a:ext cx="1266185" cy="884593"/>
      </dsp:txXfrm>
    </dsp:sp>
    <dsp:sp modelId="{44371E2E-F097-46F6-BA8B-8809591CDCF0}">
      <dsp:nvSpPr>
        <dsp:cNvPr id="0" name=""/>
        <dsp:cNvSpPr/>
      </dsp:nvSpPr>
      <dsp:spPr>
        <a:xfrm>
          <a:off x="3539134" y="2890315"/>
          <a:ext cx="1723447" cy="1148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Delta Flood ER</a:t>
          </a:r>
          <a:endParaRPr lang="en-US" sz="1400" kern="1200" dirty="0"/>
        </a:p>
      </dsp:txBody>
      <dsp:txXfrm>
        <a:off x="3791527" y="3058528"/>
        <a:ext cx="1218661" cy="812201"/>
      </dsp:txXfrm>
    </dsp:sp>
    <dsp:sp modelId="{AE1840CE-A31E-48EF-88EF-095FF28CCE52}">
      <dsp:nvSpPr>
        <dsp:cNvPr id="0" name=""/>
        <dsp:cNvSpPr/>
      </dsp:nvSpPr>
      <dsp:spPr>
        <a:xfrm>
          <a:off x="252394" y="2890315"/>
          <a:ext cx="1742577" cy="1148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Statewide Flood ER</a:t>
          </a:r>
          <a:endParaRPr lang="en-US" sz="1400" kern="1200" dirty="0"/>
        </a:p>
      </dsp:txBody>
      <dsp:txXfrm>
        <a:off x="507588" y="3058528"/>
        <a:ext cx="1232189" cy="812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6993D-87C6-41A9-8888-04CDC3D430B9}">
      <dsp:nvSpPr>
        <dsp:cNvPr id="0" name=""/>
        <dsp:cNvSpPr/>
      </dsp:nvSpPr>
      <dsp:spPr>
        <a:xfrm>
          <a:off x="0" y="619123"/>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Reclamation Districts</a:t>
          </a:r>
        </a:p>
      </dsp:txBody>
      <dsp:txXfrm>
        <a:off x="28158" y="647281"/>
        <a:ext cx="5557331" cy="520494"/>
      </dsp:txXfrm>
    </dsp:sp>
    <dsp:sp modelId="{6F353360-80DE-4B18-8292-4B57017CBCDF}">
      <dsp:nvSpPr>
        <dsp:cNvPr id="0" name=""/>
        <dsp:cNvSpPr/>
      </dsp:nvSpPr>
      <dsp:spPr>
        <a:xfrm>
          <a:off x="0" y="0"/>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Local Maintaining Agencies</a:t>
          </a:r>
          <a:endParaRPr lang="en-US" sz="2400" kern="1200" dirty="0"/>
        </a:p>
      </dsp:txBody>
      <dsp:txXfrm>
        <a:off x="28158" y="28158"/>
        <a:ext cx="5557331" cy="520494"/>
      </dsp:txXfrm>
    </dsp:sp>
    <dsp:sp modelId="{48D4C7B3-E783-444A-A9F9-0985D17D2421}">
      <dsp:nvSpPr>
        <dsp:cNvPr id="0" name=""/>
        <dsp:cNvSpPr/>
      </dsp:nvSpPr>
      <dsp:spPr>
        <a:xfrm>
          <a:off x="0" y="126545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Flood Control Districts</a:t>
          </a:r>
          <a:endParaRPr lang="en-US" sz="2400" kern="1200" dirty="0"/>
        </a:p>
      </dsp:txBody>
      <dsp:txXfrm>
        <a:off x="28158" y="1293615"/>
        <a:ext cx="5557331" cy="520494"/>
      </dsp:txXfrm>
    </dsp:sp>
    <dsp:sp modelId="{862A492D-6B88-4101-A6A3-70996846368B}">
      <dsp:nvSpPr>
        <dsp:cNvPr id="0" name=""/>
        <dsp:cNvSpPr/>
      </dsp:nvSpPr>
      <dsp:spPr>
        <a:xfrm>
          <a:off x="0" y="189122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Cities</a:t>
          </a:r>
          <a:endParaRPr lang="en-US" sz="2400" kern="1200" dirty="0"/>
        </a:p>
      </dsp:txBody>
      <dsp:txXfrm>
        <a:off x="28158" y="1919385"/>
        <a:ext cx="5557331" cy="520494"/>
      </dsp:txXfrm>
    </dsp:sp>
    <dsp:sp modelId="{B2AA0ACA-0893-4F90-AC53-04C1E09FF9E5}">
      <dsp:nvSpPr>
        <dsp:cNvPr id="0" name=""/>
        <dsp:cNvSpPr/>
      </dsp:nvSpPr>
      <dsp:spPr>
        <a:xfrm>
          <a:off x="0" y="251699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Counties</a:t>
          </a:r>
          <a:endParaRPr lang="en-US" sz="2400" kern="1200" dirty="0"/>
        </a:p>
      </dsp:txBody>
      <dsp:txXfrm>
        <a:off x="28158" y="2545155"/>
        <a:ext cx="5557331" cy="520494"/>
      </dsp:txXfrm>
    </dsp:sp>
    <dsp:sp modelId="{DE230A21-5B8C-4919-9256-8D1D0F54038D}">
      <dsp:nvSpPr>
        <dsp:cNvPr id="0" name=""/>
        <dsp:cNvSpPr/>
      </dsp:nvSpPr>
      <dsp:spPr>
        <a:xfrm>
          <a:off x="0" y="314276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Joint Power Authorities</a:t>
          </a:r>
          <a:endParaRPr lang="en-US" sz="2400" kern="1200" dirty="0"/>
        </a:p>
      </dsp:txBody>
      <dsp:txXfrm>
        <a:off x="28158" y="3170925"/>
        <a:ext cx="5557331" cy="520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A77D4-4923-46DE-9C20-AC005ACF6682}">
      <dsp:nvSpPr>
        <dsp:cNvPr id="0" name=""/>
        <dsp:cNvSpPr/>
      </dsp:nvSpPr>
      <dsp:spPr>
        <a:xfrm>
          <a:off x="0" y="0"/>
          <a:ext cx="8548289" cy="571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Water Code 9621</a:t>
          </a:r>
          <a:endParaRPr lang="en-US" sz="2800" kern="1200" dirty="0"/>
        </a:p>
      </dsp:txBody>
      <dsp:txXfrm>
        <a:off x="27879" y="27879"/>
        <a:ext cx="8492531" cy="515342"/>
      </dsp:txXfrm>
    </dsp:sp>
    <dsp:sp modelId="{1AC19738-747D-49EA-87E7-ED46CAF6076A}">
      <dsp:nvSpPr>
        <dsp:cNvPr id="0" name=""/>
        <dsp:cNvSpPr/>
      </dsp:nvSpPr>
      <dsp:spPr>
        <a:xfrm>
          <a:off x="0" y="904409"/>
          <a:ext cx="8548289" cy="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08" tIns="33020" rIns="184912" bIns="3302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latin typeface="+mj-lt"/>
          </a:endParaRPr>
        </a:p>
      </dsp:txBody>
      <dsp:txXfrm>
        <a:off x="0" y="904409"/>
        <a:ext cx="8548289" cy="69309"/>
      </dsp:txXfrm>
    </dsp:sp>
    <dsp:sp modelId="{B388EDE4-D81F-4A34-8598-3CD194850544}">
      <dsp:nvSpPr>
        <dsp:cNvPr id="0" name=""/>
        <dsp:cNvSpPr/>
      </dsp:nvSpPr>
      <dsp:spPr>
        <a:xfrm>
          <a:off x="0" y="804467"/>
          <a:ext cx="8548289" cy="568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Water Code 9650</a:t>
          </a:r>
          <a:endParaRPr lang="en-US" sz="2800" kern="1200" dirty="0"/>
        </a:p>
      </dsp:txBody>
      <dsp:txXfrm>
        <a:off x="27729" y="832196"/>
        <a:ext cx="8492831" cy="512579"/>
      </dsp:txXfrm>
    </dsp:sp>
    <dsp:sp modelId="{D92EC5FE-0C34-45DB-88FA-895CE7BECC44}">
      <dsp:nvSpPr>
        <dsp:cNvPr id="0" name=""/>
        <dsp:cNvSpPr/>
      </dsp:nvSpPr>
      <dsp:spPr>
        <a:xfrm>
          <a:off x="0" y="1564495"/>
          <a:ext cx="8548289" cy="329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u="sng" kern="1200" dirty="0" smtClean="0">
              <a:latin typeface="+mj-lt"/>
            </a:rPr>
            <a:t>Water Code 9650 Minimum Requirements</a:t>
          </a:r>
          <a:r>
            <a:rPr lang="en-US" sz="2400" kern="1200" dirty="0" smtClean="0">
              <a:latin typeface="+mj-lt"/>
            </a:rPr>
            <a:t>:</a:t>
          </a:r>
          <a:endParaRPr lang="en-US" sz="2400" kern="1200" dirty="0">
            <a:latin typeface="+mj-lt"/>
          </a:endParaRP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flood preparedness plan for flood-fight materials</a:t>
          </a:r>
          <a:endParaRPr lang="en-US" sz="2400" kern="1200" dirty="0">
            <a:latin typeface="+mj-lt"/>
          </a:endParaRP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levee patrol plan for high water situations</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flood-fight plan (prior to state/federal involvement)</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An evacuation plan and public warning system</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floodwater removal plan</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Plan for essential service providers (hospitals, law enforcement, </a:t>
          </a:r>
          <a:r>
            <a:rPr lang="en-US" sz="2400" kern="1200" dirty="0" err="1" smtClean="0">
              <a:latin typeface="+mj-lt"/>
              <a:cs typeface="Arial" pitchFamily="34" charset="0"/>
            </a:rPr>
            <a:t>etc</a:t>
          </a:r>
          <a:r>
            <a:rPr lang="en-US" sz="2400" kern="1200" dirty="0" smtClean="0">
              <a:latin typeface="+mj-lt"/>
              <a:cs typeface="Arial" pitchFamily="34" charset="0"/>
            </a:rPr>
            <a:t>…) to be operable quickly after floodwater removal</a:t>
          </a:r>
        </a:p>
      </dsp:txBody>
      <dsp:txXfrm>
        <a:off x="0" y="1564495"/>
        <a:ext cx="8548289" cy="3296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C01CF-54D8-4D07-A7C0-CA520F4B1248}">
      <dsp:nvSpPr>
        <dsp:cNvPr id="0" name=""/>
        <dsp:cNvSpPr/>
      </dsp:nvSpPr>
      <dsp:spPr>
        <a:xfrm rot="5400000">
          <a:off x="-170159" y="171817"/>
          <a:ext cx="1134395" cy="7940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i="0" u="none" kern="1200" dirty="0" smtClean="0">
              <a:solidFill>
                <a:schemeClr val="bg1"/>
              </a:solidFill>
            </a:rPr>
            <a:t>Step 1</a:t>
          </a:r>
          <a:endParaRPr lang="en-US" sz="2200" i="0" u="none" kern="1200" dirty="0">
            <a:solidFill>
              <a:schemeClr val="bg1"/>
            </a:solidFill>
          </a:endParaRPr>
        </a:p>
      </dsp:txBody>
      <dsp:txXfrm rot="-5400000">
        <a:off x="1" y="398695"/>
        <a:ext cx="794076" cy="340319"/>
      </dsp:txXfrm>
    </dsp:sp>
    <dsp:sp modelId="{627F323F-CCE6-452E-9E15-FFFB0AD20166}">
      <dsp:nvSpPr>
        <dsp:cNvPr id="0" name=""/>
        <dsp:cNvSpPr/>
      </dsp:nvSpPr>
      <dsp:spPr>
        <a:xfrm rot="5400000">
          <a:off x="3694837" y="-2899102"/>
          <a:ext cx="737357" cy="65388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Planning and Coordination</a:t>
          </a:r>
          <a:endParaRPr lang="en-US" sz="3500" kern="1200" dirty="0"/>
        </a:p>
      </dsp:txBody>
      <dsp:txXfrm rot="-5400000">
        <a:off x="794077" y="37653"/>
        <a:ext cx="6502883" cy="665367"/>
      </dsp:txXfrm>
    </dsp:sp>
    <dsp:sp modelId="{2C158F66-48EF-4511-A987-40C6CC31D7C0}">
      <dsp:nvSpPr>
        <dsp:cNvPr id="0" name=""/>
        <dsp:cNvSpPr/>
      </dsp:nvSpPr>
      <dsp:spPr>
        <a:xfrm rot="5400000">
          <a:off x="-170159" y="1103764"/>
          <a:ext cx="1134395" cy="7940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Step 2</a:t>
          </a:r>
          <a:endParaRPr lang="en-US" sz="2200" kern="1200" dirty="0">
            <a:solidFill>
              <a:schemeClr val="bg1"/>
            </a:solidFill>
          </a:endParaRPr>
        </a:p>
      </dsp:txBody>
      <dsp:txXfrm rot="-5400000">
        <a:off x="1" y="1330642"/>
        <a:ext cx="794076" cy="340319"/>
      </dsp:txXfrm>
    </dsp:sp>
    <dsp:sp modelId="{110EFD70-DDBF-4BD1-B08A-A0F5F582E9DC}">
      <dsp:nvSpPr>
        <dsp:cNvPr id="0" name=""/>
        <dsp:cNvSpPr/>
      </dsp:nvSpPr>
      <dsp:spPr>
        <a:xfrm rot="5400000">
          <a:off x="3694837" y="-1967155"/>
          <a:ext cx="737357" cy="65388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Training &amp; Exercises</a:t>
          </a:r>
          <a:endParaRPr lang="en-US" sz="3500" kern="1200" dirty="0"/>
        </a:p>
      </dsp:txBody>
      <dsp:txXfrm rot="-5400000">
        <a:off x="794077" y="969600"/>
        <a:ext cx="6502883" cy="665367"/>
      </dsp:txXfrm>
    </dsp:sp>
    <dsp:sp modelId="{BB9F4F76-309A-4563-A95D-A263AF28B51D}">
      <dsp:nvSpPr>
        <dsp:cNvPr id="0" name=""/>
        <dsp:cNvSpPr/>
      </dsp:nvSpPr>
      <dsp:spPr>
        <a:xfrm rot="5400000">
          <a:off x="-170159" y="2035710"/>
          <a:ext cx="1134395" cy="7940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Step 3</a:t>
          </a:r>
          <a:endParaRPr lang="en-US" sz="2200" kern="1200" dirty="0">
            <a:solidFill>
              <a:schemeClr val="bg1"/>
            </a:solidFill>
          </a:endParaRPr>
        </a:p>
      </dsp:txBody>
      <dsp:txXfrm rot="-5400000">
        <a:off x="1" y="2262588"/>
        <a:ext cx="794076" cy="340319"/>
      </dsp:txXfrm>
    </dsp:sp>
    <dsp:sp modelId="{D23DA1B2-09F1-47D4-8FF7-BC108A84AC64}">
      <dsp:nvSpPr>
        <dsp:cNvPr id="0" name=""/>
        <dsp:cNvSpPr/>
      </dsp:nvSpPr>
      <dsp:spPr>
        <a:xfrm rot="5400000">
          <a:off x="3694837" y="-1035209"/>
          <a:ext cx="737357" cy="65388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Facilities, Equipment, &amp; Supplies</a:t>
          </a:r>
          <a:endParaRPr lang="en-US" sz="3500" kern="1200" dirty="0"/>
        </a:p>
      </dsp:txBody>
      <dsp:txXfrm rot="-5400000">
        <a:off x="794077" y="1901546"/>
        <a:ext cx="6502883" cy="665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0A388-E0AC-4521-9519-A63D2D1D1B29}">
      <dsp:nvSpPr>
        <dsp:cNvPr id="0" name=""/>
        <dsp:cNvSpPr/>
      </dsp:nvSpPr>
      <dsp:spPr>
        <a:xfrm>
          <a:off x="238392" y="1633656"/>
          <a:ext cx="8043744" cy="771788"/>
        </a:xfrm>
        <a:prstGeom prst="swooshArrow">
          <a:avLst>
            <a:gd name="adj1" fmla="val 25000"/>
            <a:gd name="adj2" fmla="val 25000"/>
          </a:avLst>
        </a:prstGeom>
        <a:solidFill>
          <a:srgbClr val="F2A700"/>
        </a:solidFill>
        <a:ln>
          <a:noFill/>
        </a:ln>
        <a:effectLst/>
      </dsp:spPr>
      <dsp:style>
        <a:lnRef idx="0">
          <a:scrgbClr r="0" g="0" b="0"/>
        </a:lnRef>
        <a:fillRef idx="1">
          <a:scrgbClr r="0" g="0" b="0"/>
        </a:fillRef>
        <a:effectRef idx="0">
          <a:scrgbClr r="0" g="0" b="0"/>
        </a:effectRef>
        <a:fontRef idx="minor"/>
      </dsp:style>
    </dsp:sp>
    <dsp:sp modelId="{F19CD14A-9D90-4DE5-89FB-8E298080C311}">
      <dsp:nvSpPr>
        <dsp:cNvPr id="0" name=""/>
        <dsp:cNvSpPr/>
      </dsp:nvSpPr>
      <dsp:spPr>
        <a:xfrm>
          <a:off x="504746" y="2234951"/>
          <a:ext cx="139320" cy="139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80631-49C3-41A0-844E-FF19F598721A}">
      <dsp:nvSpPr>
        <dsp:cNvPr id="0" name=""/>
        <dsp:cNvSpPr/>
      </dsp:nvSpPr>
      <dsp:spPr>
        <a:xfrm>
          <a:off x="0" y="1112013"/>
          <a:ext cx="1910898" cy="91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3" tIns="0" rIns="0" bIns="0" numCol="1" spcCol="1270" anchor="t" anchorCtr="0">
          <a:noAutofit/>
        </a:bodyPr>
        <a:lstStyle/>
        <a:p>
          <a:pPr lvl="0" algn="ctr" defTabSz="711200">
            <a:lnSpc>
              <a:spcPct val="100000"/>
            </a:lnSpc>
            <a:spcBef>
              <a:spcPct val="0"/>
            </a:spcBef>
            <a:spcAft>
              <a:spcPct val="35000"/>
            </a:spcAft>
          </a:pPr>
          <a:r>
            <a:rPr lang="en-US" sz="1600" kern="1200" dirty="0" smtClean="0"/>
            <a:t>Release Proposal Solicitation Package &amp; Receive Applications</a:t>
          </a:r>
          <a:endParaRPr lang="en-US" sz="1600" kern="1200" dirty="0"/>
        </a:p>
      </dsp:txBody>
      <dsp:txXfrm>
        <a:off x="0" y="1112013"/>
        <a:ext cx="1910898" cy="919762"/>
      </dsp:txXfrm>
    </dsp:sp>
    <dsp:sp modelId="{FB39FD1D-27BD-43B8-8900-F8F7114A21CC}">
      <dsp:nvSpPr>
        <dsp:cNvPr id="0" name=""/>
        <dsp:cNvSpPr/>
      </dsp:nvSpPr>
      <dsp:spPr>
        <a:xfrm>
          <a:off x="1910765" y="1996085"/>
          <a:ext cx="218066" cy="218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B0A9D-9201-4DA3-905A-9FB7D74D50D5}">
      <dsp:nvSpPr>
        <dsp:cNvPr id="0" name=""/>
        <dsp:cNvSpPr/>
      </dsp:nvSpPr>
      <dsp:spPr>
        <a:xfrm>
          <a:off x="1026933" y="2442796"/>
          <a:ext cx="1736527" cy="49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49" tIns="0" rIns="0" bIns="0" numCol="1" spcCol="1270" anchor="t" anchorCtr="0">
          <a:noAutofit/>
        </a:bodyPr>
        <a:lstStyle/>
        <a:p>
          <a:pPr lvl="0" algn="ctr" defTabSz="711200">
            <a:lnSpc>
              <a:spcPct val="100000"/>
            </a:lnSpc>
            <a:spcBef>
              <a:spcPct val="0"/>
            </a:spcBef>
            <a:spcAft>
              <a:spcPct val="35000"/>
            </a:spcAft>
          </a:pPr>
          <a:r>
            <a:rPr lang="en-US" sz="1600" kern="1200" dirty="0" smtClean="0"/>
            <a:t>Review Applications</a:t>
          </a:r>
          <a:endParaRPr lang="en-US" sz="1600" kern="1200" dirty="0"/>
        </a:p>
      </dsp:txBody>
      <dsp:txXfrm>
        <a:off x="1026933" y="2442796"/>
        <a:ext cx="1736527" cy="493857"/>
      </dsp:txXfrm>
    </dsp:sp>
    <dsp:sp modelId="{5F8A52D6-6E18-4609-B80C-525A9D49E88B}">
      <dsp:nvSpPr>
        <dsp:cNvPr id="0" name=""/>
        <dsp:cNvSpPr/>
      </dsp:nvSpPr>
      <dsp:spPr>
        <a:xfrm>
          <a:off x="3391599" y="1829058"/>
          <a:ext cx="290755" cy="2907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ED6C7-58C1-40BC-85E5-92D52958312F}">
      <dsp:nvSpPr>
        <dsp:cNvPr id="0" name=""/>
        <dsp:cNvSpPr/>
      </dsp:nvSpPr>
      <dsp:spPr>
        <a:xfrm>
          <a:off x="2503082" y="956153"/>
          <a:ext cx="2038592" cy="93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65" tIns="0" rIns="0" bIns="0" numCol="1" spcCol="1270" anchor="t" anchorCtr="0">
          <a:noAutofit/>
        </a:bodyPr>
        <a:lstStyle/>
        <a:p>
          <a:pPr lvl="0" algn="l" defTabSz="711200">
            <a:lnSpc>
              <a:spcPct val="90000"/>
            </a:lnSpc>
            <a:spcBef>
              <a:spcPct val="0"/>
            </a:spcBef>
            <a:spcAft>
              <a:spcPct val="35000"/>
            </a:spcAft>
          </a:pPr>
          <a:r>
            <a:rPr lang="en-US" sz="1600" kern="1200" dirty="0" smtClean="0"/>
            <a:t>Release Funding Recommendations &amp; Begin Public Comment Period</a:t>
          </a:r>
          <a:endParaRPr lang="en-US" sz="1600" kern="1200" dirty="0"/>
        </a:p>
      </dsp:txBody>
      <dsp:txXfrm>
        <a:off x="2503082" y="956153"/>
        <a:ext cx="2038592" cy="932767"/>
      </dsp:txXfrm>
    </dsp:sp>
    <dsp:sp modelId="{4BC04074-1641-4647-B6CA-ACF6A964E515}">
      <dsp:nvSpPr>
        <dsp:cNvPr id="0" name=""/>
        <dsp:cNvSpPr/>
      </dsp:nvSpPr>
      <dsp:spPr>
        <a:xfrm>
          <a:off x="5061176" y="1715711"/>
          <a:ext cx="375558" cy="375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6F41C-039D-4D47-8392-F970926FE210}">
      <dsp:nvSpPr>
        <dsp:cNvPr id="0" name=""/>
        <dsp:cNvSpPr/>
      </dsp:nvSpPr>
      <dsp:spPr>
        <a:xfrm>
          <a:off x="4432737" y="2236657"/>
          <a:ext cx="1861524" cy="8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01" tIns="0" rIns="0" bIns="0" numCol="1" spcCol="1270" anchor="t" anchorCtr="0">
          <a:noAutofit/>
        </a:bodyPr>
        <a:lstStyle/>
        <a:p>
          <a:pPr lvl="0" algn="l" defTabSz="711200">
            <a:lnSpc>
              <a:spcPct val="90000"/>
            </a:lnSpc>
            <a:spcBef>
              <a:spcPct val="0"/>
            </a:spcBef>
            <a:spcAft>
              <a:spcPct val="35000"/>
            </a:spcAft>
          </a:pPr>
          <a:r>
            <a:rPr lang="en-US" sz="1600" kern="1200" dirty="0" smtClean="0"/>
            <a:t>Final Funding Awards &amp; Award Letters</a:t>
          </a:r>
          <a:endParaRPr lang="en-US" sz="1600" kern="1200" dirty="0"/>
        </a:p>
      </dsp:txBody>
      <dsp:txXfrm>
        <a:off x="4432737" y="2236657"/>
        <a:ext cx="1861524" cy="837437"/>
      </dsp:txXfrm>
    </dsp:sp>
    <dsp:sp modelId="{7D65C243-88A2-4285-B415-D81C3744CC5C}">
      <dsp:nvSpPr>
        <dsp:cNvPr id="0" name=""/>
        <dsp:cNvSpPr/>
      </dsp:nvSpPr>
      <dsp:spPr>
        <a:xfrm>
          <a:off x="6901215" y="1599512"/>
          <a:ext cx="478534" cy="478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22C00-E95C-498B-8592-35A3422C2BC8}">
      <dsp:nvSpPr>
        <dsp:cNvPr id="0" name=""/>
        <dsp:cNvSpPr/>
      </dsp:nvSpPr>
      <dsp:spPr>
        <a:xfrm>
          <a:off x="6179347" y="1112883"/>
          <a:ext cx="2200339" cy="49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566" tIns="0" rIns="0" bIns="0" numCol="1" spcCol="1270" anchor="t" anchorCtr="0">
          <a:noAutofit/>
        </a:bodyPr>
        <a:lstStyle/>
        <a:p>
          <a:pPr lvl="0" algn="l" defTabSz="711200">
            <a:lnSpc>
              <a:spcPct val="90000"/>
            </a:lnSpc>
            <a:spcBef>
              <a:spcPct val="0"/>
            </a:spcBef>
            <a:spcAft>
              <a:spcPct val="35000"/>
            </a:spcAft>
          </a:pPr>
          <a:r>
            <a:rPr lang="en-US" sz="1600" kern="1200" dirty="0" smtClean="0"/>
            <a:t>Develop &amp; Execute Contract Agreements</a:t>
          </a:r>
          <a:endParaRPr lang="en-US" sz="1600" kern="1200" dirty="0"/>
        </a:p>
      </dsp:txBody>
      <dsp:txXfrm>
        <a:off x="6179347" y="1112883"/>
        <a:ext cx="2200339" cy="4917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4FA8AF-F8D2-433E-BDB0-0A16B900009E}" type="datetimeFigureOut">
              <a:rPr lang="en-US" smtClean="0"/>
              <a:t>3/23/2016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957385-489B-4BF4-94E6-BA1DE6183059}" type="slidenum">
              <a:rPr lang="en-US" smtClean="0"/>
              <a:t>‹#›</a:t>
            </a:fld>
            <a:endParaRPr lang="en-US"/>
          </a:p>
        </p:txBody>
      </p:sp>
    </p:spTree>
    <p:extLst>
      <p:ext uri="{BB962C8B-B14F-4D97-AF65-F5344CB8AC3E}">
        <p14:creationId xmlns:p14="http://schemas.microsoft.com/office/powerpoint/2010/main" val="2255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a:t>
            </a:r>
            <a:r>
              <a:rPr lang="en-US" baseline="0" dirty="0" smtClean="0"/>
              <a:t> Edgar</a:t>
            </a:r>
          </a:p>
          <a:p>
            <a:r>
              <a:rPr lang="en-US" baseline="0" dirty="0" smtClean="0"/>
              <a:t>Vice President Suarez</a:t>
            </a:r>
          </a:p>
          <a:p>
            <a:r>
              <a:rPr lang="en-US" baseline="0" dirty="0" smtClean="0"/>
              <a:t>And Board Members…</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dirty="0" smtClean="0"/>
              <a:t>Twitchell Tower along with an existing tower in Solano County, and the new radio equipment purchased through this grant, will create a two zone (northern and southern) high level communication system for the Delta Region.</a:t>
            </a:r>
          </a:p>
          <a:p>
            <a:pPr marL="0" indent="0">
              <a:buFont typeface="Arial" panose="020B0604020202020204" pitchFamily="34" charset="0"/>
              <a:buNone/>
              <a:defRPr/>
            </a:pPr>
            <a:endParaRPr lang="en-US" altLang="en-US" dirty="0" smtClean="0"/>
          </a:p>
          <a:p>
            <a:pPr defTabSz="931774">
              <a:defRPr/>
            </a:pPr>
            <a:r>
              <a:rPr lang="en-US" dirty="0" smtClean="0"/>
              <a:t>This </a:t>
            </a:r>
            <a:r>
              <a:rPr lang="en-US" dirty="0"/>
              <a:t>radio </a:t>
            </a:r>
            <a:r>
              <a:rPr lang="en-US" dirty="0" smtClean="0"/>
              <a:t>tower </a:t>
            </a:r>
            <a:r>
              <a:rPr lang="en-US" dirty="0"/>
              <a:t>works in tandem with mobile communications vehicles and other radio equipment owned by Contra Costa, Solano, Yolo, Sacramento, and San Joaquin counties </a:t>
            </a:r>
            <a:r>
              <a:rPr lang="en-US" dirty="0" smtClean="0"/>
              <a:t>to support </a:t>
            </a:r>
            <a:r>
              <a:rPr lang="en-US" dirty="0"/>
              <a:t>better coordinated, aligned, and more effective local overall emergency response in the Delta.  Additionally, State responders can now quickly “tie into” emergency response, reliably contact local emergency responders, and more effectively provide support where it is needed.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10</a:t>
            </a:fld>
            <a:endParaRPr lang="en-US"/>
          </a:p>
        </p:txBody>
      </p:sp>
    </p:spTree>
    <p:extLst>
      <p:ext uri="{BB962C8B-B14F-4D97-AF65-F5344CB8AC3E}">
        <p14:creationId xmlns:p14="http://schemas.microsoft.com/office/powerpoint/2010/main" val="116506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an example of a mobile communications vehicle that can be strategically placed in the Delta for emergency interoperability during emergency responder deployment. </a:t>
            </a:r>
          </a:p>
          <a:p>
            <a:pPr defTabSz="931774">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COW</a:t>
            </a:r>
            <a:r>
              <a:rPr lang="en-US" baseline="0" dirty="0" smtClean="0"/>
              <a:t> was purchase by </a:t>
            </a:r>
            <a:r>
              <a:rPr lang="en-US" dirty="0" smtClean="0"/>
              <a:t>Solano County under their Delta Communications</a:t>
            </a:r>
            <a:r>
              <a:rPr lang="en-US" baseline="0" dirty="0" smtClean="0"/>
              <a:t> Grant with DWR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11</a:t>
            </a:fld>
            <a:endParaRPr lang="en-US"/>
          </a:p>
        </p:txBody>
      </p:sp>
    </p:spTree>
    <p:extLst>
      <p:ext uri="{BB962C8B-B14F-4D97-AF65-F5344CB8AC3E}">
        <p14:creationId xmlns:p14="http://schemas.microsoft.com/office/powerpoint/2010/main" val="138453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type of Delta Grant is the Flood Emergency Response Grant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round</a:t>
            </a:r>
            <a:r>
              <a:rPr lang="en-US" baseline="0" dirty="0" smtClean="0"/>
              <a:t> solicitation for this grant </a:t>
            </a:r>
            <a:r>
              <a:rPr lang="en-US" dirty="0" smtClean="0"/>
              <a:t>funded work to update and improve emergency response plans, maps, and warning systems.  This work improves local flood emergency response and increase public safety by allowing for faster response, evacuation, and coordination during emergency events.   Training held for emergency personnel in emergency management systems brings agencies into compliance with FEMA requirements and will allow for better cost recovery following an event</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12</a:t>
            </a:fld>
            <a:endParaRPr lang="en-US"/>
          </a:p>
        </p:txBody>
      </p:sp>
    </p:spTree>
    <p:extLst>
      <p:ext uri="{BB962C8B-B14F-4D97-AF65-F5344CB8AC3E}">
        <p14:creationId xmlns:p14="http://schemas.microsoft.com/office/powerpoint/2010/main" val="413642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SJC</a:t>
            </a:r>
            <a:r>
              <a:rPr lang="en-US" baseline="0" dirty="0" smtClean="0"/>
              <a:t> OES</a:t>
            </a:r>
            <a:r>
              <a:rPr lang="en-US" dirty="0" smtClean="0"/>
              <a:t> grant</a:t>
            </a:r>
            <a:r>
              <a:rPr lang="en-US" baseline="0" dirty="0" smtClean="0"/>
              <a:t> is a great example of the benefits of the Grant structure to reinforce the SEMS relationships within the region.  DWR is contracted with SJC who is the lead agency representing 53 participating local agencies.</a:t>
            </a:r>
            <a:endParaRPr lang="en-US" dirty="0" smtClean="0"/>
          </a:p>
          <a:p>
            <a:endParaRPr lang="en-US" dirty="0" smtClean="0"/>
          </a:p>
          <a:p>
            <a:r>
              <a:rPr lang="en-US" dirty="0" smtClean="0"/>
              <a:t>This map shows that most of the districts</a:t>
            </a:r>
            <a:r>
              <a:rPr lang="en-US" baseline="0" dirty="0" smtClean="0"/>
              <a:t> are participating and coordinating through their county</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13</a:t>
            </a:fld>
            <a:endParaRPr lang="en-US"/>
          </a:p>
        </p:txBody>
      </p:sp>
    </p:spTree>
    <p:extLst>
      <p:ext uri="{BB962C8B-B14F-4D97-AF65-F5344CB8AC3E}">
        <p14:creationId xmlns:p14="http://schemas.microsoft.com/office/powerpoint/2010/main" val="16654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and County did a lot of back and forth coordination</a:t>
            </a:r>
            <a:r>
              <a:rPr lang="en-US" baseline="0" dirty="0" smtClean="0"/>
              <a:t> to review and finalize these flood emergency response maps</a:t>
            </a:r>
          </a:p>
          <a:p>
            <a:r>
              <a:rPr lang="en-US" baseline="0" dirty="0" smtClean="0"/>
              <a:t>These Maps and subsequent plans fulfill the requirements of WC Section 9650 and include such things as:</a:t>
            </a:r>
          </a:p>
          <a:p>
            <a:r>
              <a:rPr lang="en-US" baseline="0" dirty="0" smtClean="0"/>
              <a:t>Historic problem areas (levee breaches, boil/seepage sites, erosion sites, </a:t>
            </a:r>
            <a:r>
              <a:rPr lang="en-US" baseline="0" dirty="0" err="1" smtClean="0"/>
              <a:t>etc</a:t>
            </a:r>
            <a:r>
              <a:rPr lang="en-US" baseline="0" dirty="0" smtClean="0"/>
              <a:t>)</a:t>
            </a:r>
          </a:p>
          <a:p>
            <a:r>
              <a:rPr lang="en-US" baseline="0" dirty="0" smtClean="0"/>
              <a:t>100 year floodplain elevations</a:t>
            </a:r>
          </a:p>
          <a:p>
            <a:r>
              <a:rPr lang="en-US" baseline="0" dirty="0" smtClean="0"/>
              <a:t>Critical infrastructure</a:t>
            </a:r>
          </a:p>
          <a:p>
            <a:r>
              <a:rPr lang="en-US" baseline="0" dirty="0" smtClean="0"/>
              <a:t>Levee Patrol Routes</a:t>
            </a:r>
          </a:p>
          <a:p>
            <a:r>
              <a:rPr lang="en-US" baseline="0" dirty="0" smtClean="0"/>
              <a:t>Emergency Command Post Locations</a:t>
            </a:r>
          </a:p>
          <a:p>
            <a:r>
              <a:rPr lang="en-US" baseline="0" dirty="0" smtClean="0"/>
              <a:t>Staging Areas</a:t>
            </a:r>
          </a:p>
          <a:p>
            <a:r>
              <a:rPr lang="en-US" dirty="0" smtClean="0"/>
              <a:t>Evacuation Routes</a:t>
            </a:r>
          </a:p>
          <a:p>
            <a:r>
              <a:rPr lang="en-US" dirty="0" smtClean="0"/>
              <a:t>….and much more.  </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14</a:t>
            </a:fld>
            <a:endParaRPr lang="en-US"/>
          </a:p>
        </p:txBody>
      </p:sp>
    </p:spTree>
    <p:extLst>
      <p:ext uri="{BB962C8B-B14F-4D97-AF65-F5344CB8AC3E}">
        <p14:creationId xmlns:p14="http://schemas.microsoft.com/office/powerpoint/2010/main" val="16654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third solicitation would focus on step 3 tasks, which support improvement of emergency response facilities and the purchase of emergency response and flood fight materials for stockpiling.</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15</a:t>
            </a:fld>
            <a:endParaRPr lang="en-US"/>
          </a:p>
        </p:txBody>
      </p:sp>
    </p:spTree>
    <p:extLst>
      <p:ext uri="{BB962C8B-B14F-4D97-AF65-F5344CB8AC3E}">
        <p14:creationId xmlns:p14="http://schemas.microsoft.com/office/powerpoint/2010/main" val="365918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different activity areas were funded by this program, including preparing or updating local flood emergency plans, coordinating flood emergency planning and preparedness including training and exercises, purchase and installation of emergency communication and etc.</a:t>
            </a:r>
          </a:p>
        </p:txBody>
      </p:sp>
      <p:sp>
        <p:nvSpPr>
          <p:cNvPr id="4" name="Slide Number Placeholder 3"/>
          <p:cNvSpPr>
            <a:spLocks noGrp="1"/>
          </p:cNvSpPr>
          <p:nvPr>
            <p:ph type="sldNum" sz="quarter" idx="10"/>
          </p:nvPr>
        </p:nvSpPr>
        <p:spPr/>
        <p:txBody>
          <a:bodyPr/>
          <a:lstStyle/>
          <a:p>
            <a:fld id="{10957385-489B-4BF4-94E6-BA1DE6183059}" type="slidenum">
              <a:rPr lang="en-US" smtClean="0"/>
              <a:t>16</a:t>
            </a:fld>
            <a:endParaRPr lang="en-US"/>
          </a:p>
        </p:txBody>
      </p:sp>
    </p:spTree>
    <p:extLst>
      <p:ext uri="{BB962C8B-B14F-4D97-AF65-F5344CB8AC3E}">
        <p14:creationId xmlns:p14="http://schemas.microsoft.com/office/powerpoint/2010/main" val="153609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value of upgrading</a:t>
            </a:r>
            <a:r>
              <a:rPr lang="en-US" baseline="0" dirty="0" smtClean="0"/>
              <a:t> </a:t>
            </a:r>
            <a:r>
              <a:rPr lang="en-US" dirty="0" smtClean="0"/>
              <a:t>this</a:t>
            </a:r>
            <a:r>
              <a:rPr lang="en-US" baseline="0" dirty="0" smtClean="0"/>
              <a:t> product will eliminate of data loss due to overlapping transmissions and radio interference across agency boundaries. This product will be beneficial to all emergency responders because they will provide higher quality information for decision makers and improved capacity during major weather events and system reliability.</a:t>
            </a:r>
          </a:p>
          <a:p>
            <a:endParaRPr lang="en-US" baseline="0" dirty="0" smtClean="0"/>
          </a:p>
          <a:p>
            <a:r>
              <a:rPr lang="en-US" baseline="0" dirty="0" smtClean="0"/>
              <a:t>In addition to the NWS, the ALERT 2 system data can be used to warn residents, increasing evacuation time.</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17</a:t>
            </a:fld>
            <a:endParaRPr lang="en-US"/>
          </a:p>
        </p:txBody>
      </p:sp>
    </p:spTree>
    <p:extLst>
      <p:ext uri="{BB962C8B-B14F-4D97-AF65-F5344CB8AC3E}">
        <p14:creationId xmlns:p14="http://schemas.microsoft.com/office/powerpoint/2010/main" val="13715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shows the extend of all the Alert 2 systems installed in southern CA. Only a portion of areas are funded by DWR.</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18</a:t>
            </a:fld>
            <a:endParaRPr lang="en-US"/>
          </a:p>
        </p:txBody>
      </p:sp>
    </p:spTree>
    <p:extLst>
      <p:ext uri="{BB962C8B-B14F-4D97-AF65-F5344CB8AC3E}">
        <p14:creationId xmlns:p14="http://schemas.microsoft.com/office/powerpoint/2010/main" val="204275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efforts will provide levee patrol plans, evacuation plans, contingency options, delivery points and staging areas, communication plans and flood fight histories.</a:t>
            </a:r>
          </a:p>
          <a:p>
            <a:r>
              <a:rPr lang="en-US" dirty="0" smtClean="0"/>
              <a:t>These</a:t>
            </a:r>
            <a:r>
              <a:rPr lang="en-US" baseline="0" dirty="0" smtClean="0"/>
              <a:t> efforts provide increased emergency coordination, preparedness, and response levels for the region.</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19</a:t>
            </a:fld>
            <a:endParaRPr lang="en-US"/>
          </a:p>
        </p:txBody>
      </p:sp>
    </p:spTree>
    <p:extLst>
      <p:ext uri="{BB962C8B-B14F-4D97-AF65-F5344CB8AC3E}">
        <p14:creationId xmlns:p14="http://schemas.microsoft.com/office/powerpoint/2010/main" val="91474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Flood Preparedness Efforts (John Paasch) 2 minutes</a:t>
            </a:r>
          </a:p>
          <a:p>
            <a:endParaRPr lang="en-US" dirty="0" smtClean="0"/>
          </a:p>
          <a:p>
            <a:r>
              <a:rPr lang="en-US" dirty="0" smtClean="0"/>
              <a:t>Grant Program, Grant Types, and Delta Grants Highlights (K.C. Richmond) 10 minutes</a:t>
            </a:r>
          </a:p>
          <a:p>
            <a:endParaRPr lang="en-US" dirty="0" smtClean="0"/>
          </a:p>
          <a:p>
            <a:r>
              <a:rPr lang="en-US" dirty="0" smtClean="0"/>
              <a:t>Statewide Emergency Response Grants Highlights (Ally Wu)  5 minutes</a:t>
            </a:r>
          </a:p>
          <a:p>
            <a:endParaRPr lang="en-US" dirty="0" smtClean="0"/>
          </a:p>
          <a:p>
            <a:r>
              <a:rPr lang="en-US" dirty="0" smtClean="0"/>
              <a:t>Local Participant Experiences and Products (Local Agency Grant Awardees) No</a:t>
            </a:r>
            <a:r>
              <a:rPr lang="en-US" baseline="0" dirty="0" smtClean="0"/>
              <a:t> time limit</a:t>
            </a:r>
            <a:endParaRPr lang="en-US" dirty="0" smtClean="0"/>
          </a:p>
          <a:p>
            <a:endParaRPr lang="en-US" dirty="0" smtClean="0"/>
          </a:p>
          <a:p>
            <a:r>
              <a:rPr lang="en-US" dirty="0" smtClean="0"/>
              <a:t>Closing Remarks (John Paasch) 1-2 minutes</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2</a:t>
            </a:fld>
            <a:endParaRPr lang="en-US"/>
          </a:p>
        </p:txBody>
      </p:sp>
    </p:spTree>
    <p:extLst>
      <p:ext uri="{BB962C8B-B14F-4D97-AF65-F5344CB8AC3E}">
        <p14:creationId xmlns:p14="http://schemas.microsoft.com/office/powerpoint/2010/main" val="180491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20</a:t>
            </a:fld>
            <a:endParaRPr lang="en-US"/>
          </a:p>
        </p:txBody>
      </p:sp>
    </p:spTree>
    <p:extLst>
      <p:ext uri="{BB962C8B-B14F-4D97-AF65-F5344CB8AC3E}">
        <p14:creationId xmlns:p14="http://schemas.microsoft.com/office/powerpoint/2010/main" val="96820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Yolo County (Dana Carey)</a:t>
            </a:r>
          </a:p>
          <a:p>
            <a:r>
              <a:rPr lang="en-US" dirty="0" smtClean="0"/>
              <a:t>	Dana will talk from the</a:t>
            </a:r>
            <a:r>
              <a:rPr lang="en-US" baseline="0" dirty="0" smtClean="0"/>
              <a:t> County’s point of view on the benefits this grant has had related to coordination with LMA’s and will share some product this grant has supported.</a:t>
            </a:r>
            <a:endParaRPr lang="en-US" dirty="0" smtClean="0"/>
          </a:p>
          <a:p>
            <a:endParaRPr lang="en-US" dirty="0" smtClean="0"/>
          </a:p>
          <a:p>
            <a:r>
              <a:rPr lang="en-US" dirty="0" smtClean="0"/>
              <a:t>KSN Representatives </a:t>
            </a:r>
          </a:p>
          <a:p>
            <a:r>
              <a:rPr lang="en-US" dirty="0" smtClean="0"/>
              <a:t>	Chris </a:t>
            </a:r>
            <a:r>
              <a:rPr lang="en-US" dirty="0" err="1" smtClean="0"/>
              <a:t>Neudeck</a:t>
            </a:r>
            <a:r>
              <a:rPr lang="en-US" dirty="0" smtClean="0"/>
              <a:t> will talk from the District Engineer Point</a:t>
            </a:r>
            <a:r>
              <a:rPr lang="en-US" baseline="0" dirty="0" smtClean="0"/>
              <a:t> of view on the benefits of these grants</a:t>
            </a:r>
            <a:r>
              <a:rPr lang="en-US" dirty="0" smtClean="0"/>
              <a:t> </a:t>
            </a:r>
          </a:p>
          <a:p>
            <a:r>
              <a:rPr lang="en-US" dirty="0" smtClean="0"/>
              <a:t>	Ron Baldwin will talk from the RD 108 point of view on the products</a:t>
            </a:r>
            <a:r>
              <a:rPr lang="en-US" baseline="0" dirty="0" smtClean="0"/>
              <a:t> this grant has supported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21</a:t>
            </a:fld>
            <a:endParaRPr lang="en-US"/>
          </a:p>
        </p:txBody>
      </p:sp>
    </p:spTree>
    <p:extLst>
      <p:ext uri="{BB962C8B-B14F-4D97-AF65-F5344CB8AC3E}">
        <p14:creationId xmlns:p14="http://schemas.microsoft.com/office/powerpoint/2010/main" val="167555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to give closing remarks whil</a:t>
            </a:r>
            <a:r>
              <a:rPr lang="en-US" baseline="0" dirty="0" smtClean="0"/>
              <a:t>e this slide is up.</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22</a:t>
            </a:fld>
            <a:endParaRPr lang="en-US"/>
          </a:p>
        </p:txBody>
      </p:sp>
    </p:spTree>
    <p:extLst>
      <p:ext uri="{BB962C8B-B14F-4D97-AF65-F5344CB8AC3E}">
        <p14:creationId xmlns:p14="http://schemas.microsoft.com/office/powerpoint/2010/main" val="71379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solidFill>
                  <a:srgbClr val="FF0000"/>
                </a:solidFill>
              </a:rPr>
              <a:t>Recall Sep 25 Prep Activities</a:t>
            </a:r>
          </a:p>
          <a:p>
            <a:pPr marL="174708" indent="-174708" defTabSz="931774">
              <a:buFont typeface="Arial" panose="020B0604020202020204" pitchFamily="34" charset="0"/>
              <a:buChar char="•"/>
              <a:defRPr/>
            </a:pPr>
            <a:r>
              <a:rPr lang="en-US" dirty="0">
                <a:solidFill>
                  <a:srgbClr val="FF0000"/>
                </a:solidFill>
              </a:rPr>
              <a:t>“Local” flooding is regional in nature, CVFPP Planning Regions</a:t>
            </a:r>
          </a:p>
          <a:p>
            <a:pPr defTabSz="931774">
              <a:defRPr/>
            </a:pPr>
            <a:endParaRPr lang="en-US" i="1" dirty="0">
              <a:solidFill>
                <a:srgbClr val="FF0000"/>
              </a:solidFill>
            </a:endParaRPr>
          </a:p>
          <a:p>
            <a:pPr defTabSz="931774">
              <a:defRPr/>
            </a:pPr>
            <a:r>
              <a:rPr lang="en-US" dirty="0"/>
              <a:t>With improved local and regional emergency preparedness, the state is ultimately better prepared to respond to emergencies. Additionally, as each local agency delivers its emergency plan, the State’s library and understanding of local emergency operations grows.</a:t>
            </a:r>
          </a:p>
          <a:p>
            <a:pPr defTabSz="931774">
              <a:defRPr/>
            </a:pPr>
            <a:endParaRPr lang="en-US" dirty="0"/>
          </a:p>
          <a:p>
            <a:pPr defTabSz="931774">
              <a:defRPr/>
            </a:pPr>
            <a:r>
              <a:rPr lang="en-US" dirty="0"/>
              <a:t>A lot of work, but great value.</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3</a:t>
            </a:fld>
            <a:endParaRPr lang="en-US"/>
          </a:p>
        </p:txBody>
      </p:sp>
    </p:spTree>
    <p:extLst>
      <p:ext uri="{BB962C8B-B14F-4D97-AF65-F5344CB8AC3E}">
        <p14:creationId xmlns:p14="http://schemas.microsoft.com/office/powerpoint/2010/main" val="353333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Support </a:t>
            </a:r>
            <a:r>
              <a:rPr lang="en-US" dirty="0"/>
              <a:t>improved local flood emergency preparedness and response in California </a:t>
            </a:r>
            <a:endParaRPr lang="en-US" dirty="0" smtClean="0"/>
          </a:p>
          <a:p>
            <a:pPr defTabSz="931774"/>
            <a:endParaRPr lang="en-US" dirty="0" smtClean="0"/>
          </a:p>
          <a:p>
            <a:pPr defTabSz="931774"/>
            <a:r>
              <a:rPr lang="en-US" dirty="0" smtClean="0"/>
              <a:t>Two </a:t>
            </a:r>
            <a:r>
              <a:rPr lang="en-US" dirty="0"/>
              <a:t>separately-funded project geographic areas: Delta and Statewide. </a:t>
            </a:r>
          </a:p>
          <a:p>
            <a:pPr defTabSz="931774"/>
            <a:endParaRPr lang="en-US" dirty="0" smtClean="0"/>
          </a:p>
          <a:p>
            <a:pPr defTabSz="931774"/>
            <a:r>
              <a:rPr lang="en-US" dirty="0" smtClean="0"/>
              <a:t>Two types of grant focused in the Delta and one type focused Statewide.</a:t>
            </a:r>
          </a:p>
        </p:txBody>
      </p:sp>
    </p:spTree>
    <p:extLst>
      <p:ext uri="{BB962C8B-B14F-4D97-AF65-F5344CB8AC3E}">
        <p14:creationId xmlns:p14="http://schemas.microsoft.com/office/powerpoint/2010/main" val="23922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One thing to note is that these Grants mirror </a:t>
            </a:r>
            <a:r>
              <a:rPr lang="en-US" dirty="0"/>
              <a:t>and reinforce the State’s Standardized Emergency Management System (SEMS) by requiring local agencies to work through a SEMS-like </a:t>
            </a:r>
            <a:r>
              <a:rPr lang="en-US" dirty="0" smtClean="0"/>
              <a:t>structure.  If you recall, the</a:t>
            </a:r>
            <a:r>
              <a:rPr lang="en-US" baseline="0" dirty="0" smtClean="0"/>
              <a:t> SEMS structure is such that all emergency response begins at a local level and is elevated to the county and state as resources are drawn down.</a:t>
            </a:r>
            <a:r>
              <a:rPr lang="en-US" dirty="0" smtClean="0"/>
              <a:t>  Grants</a:t>
            </a:r>
            <a:r>
              <a:rPr lang="en-US" baseline="0" dirty="0" smtClean="0"/>
              <a:t> are awarded to a single lead agency, typically the county, who represents several other local agencies within their jurisdiction.</a:t>
            </a:r>
            <a:endParaRPr lang="en-US" dirty="0" smtClean="0"/>
          </a:p>
          <a:p>
            <a:pPr defTabSz="931774">
              <a:defRPr/>
            </a:pPr>
            <a:endParaRPr lang="en-US" dirty="0" smtClean="0"/>
          </a:p>
          <a:p>
            <a:pPr defTabSz="931774">
              <a:defRPr/>
            </a:pPr>
            <a:endParaRPr lang="en-US" dirty="0" smtClean="0"/>
          </a:p>
          <a:p>
            <a:pPr defTabSz="931774">
              <a:defRPr/>
            </a:pPr>
            <a:r>
              <a:rPr lang="en-US" dirty="0" smtClean="0"/>
              <a:t>A great byproduct of this</a:t>
            </a:r>
            <a:r>
              <a:rPr lang="en-US" baseline="0" dirty="0" smtClean="0"/>
              <a:t> grant structure is that it </a:t>
            </a:r>
            <a:r>
              <a:rPr lang="en-US" dirty="0" smtClean="0"/>
              <a:t>facilitates </a:t>
            </a:r>
            <a:r>
              <a:rPr lang="en-US" dirty="0"/>
              <a:t>stronger working relationships among local responders and improves coordination, communication, mutual aid, and overall speed and effectiveness of emergency response.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Grants were originally designed to support local agencies</a:t>
            </a:r>
            <a:r>
              <a:rPr lang="en-US" baseline="0" dirty="0" smtClean="0"/>
              <a:t> in fulfilling legal obligations to prepare local flood emergency plans.  </a:t>
            </a:r>
          </a:p>
          <a:p>
            <a:endParaRPr lang="en-US" baseline="0" dirty="0" smtClean="0"/>
          </a:p>
          <a:p>
            <a:r>
              <a:rPr lang="en-US" baseline="0" dirty="0" smtClean="0"/>
              <a:t>For Example,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Code 9621: </a:t>
            </a:r>
            <a:r>
              <a:rPr lang="en-US" sz="1200" kern="1200" dirty="0" smtClean="0">
                <a:solidFill>
                  <a:schemeClr val="tx1"/>
                </a:solidFill>
                <a:latin typeface="+mn-lt"/>
                <a:ea typeface="+mn-ea"/>
                <a:cs typeface="Arial" pitchFamily="34" charset="0"/>
              </a:rPr>
              <a:t>Counties within the Sacramento-San Joaquin Valley are required to collaborate with cities within its jurisdiction to develop a flood emergency plan</a:t>
            </a:r>
            <a:endParaRPr lang="en-US" sz="1200" kern="1200" dirty="0" smtClean="0">
              <a:solidFill>
                <a:schemeClr val="tx1"/>
              </a:solidFill>
              <a:latin typeface="+mn-lt"/>
              <a:ea typeface="+mn-ea"/>
              <a:cs typeface="+mn-cs"/>
            </a:endParaRPr>
          </a:p>
          <a:p>
            <a:endParaRPr lang="en-US" dirty="0" smtClean="0"/>
          </a:p>
          <a:p>
            <a:pPr lvl="0"/>
            <a:r>
              <a:rPr lang="en-US" dirty="0" smtClean="0"/>
              <a:t>Water Code</a:t>
            </a:r>
            <a:r>
              <a:rPr lang="en-US" baseline="0" dirty="0" smtClean="0"/>
              <a:t> Section 9650:  </a:t>
            </a:r>
          </a:p>
          <a:p>
            <a:pPr lvl="0"/>
            <a:r>
              <a:rPr lang="en-US" sz="1200" kern="1200" dirty="0" smtClean="0">
                <a:solidFill>
                  <a:schemeClr val="tx1"/>
                </a:solidFill>
                <a:latin typeface="+mn-lt"/>
                <a:ea typeface="+mn-ea"/>
                <a:cs typeface="Arial" pitchFamily="34" charset="0"/>
              </a:rPr>
              <a:t>Applies to project levee</a:t>
            </a:r>
            <a:r>
              <a:rPr lang="en-US" sz="1200" kern="1200" baseline="0" dirty="0" smtClean="0">
                <a:solidFill>
                  <a:schemeClr val="tx1"/>
                </a:solidFill>
                <a:latin typeface="+mn-lt"/>
                <a:ea typeface="+mn-ea"/>
                <a:cs typeface="Arial" pitchFamily="34" charset="0"/>
              </a:rPr>
              <a:t> protected basins</a:t>
            </a:r>
            <a:r>
              <a:rPr lang="en-US" sz="1200" kern="1200" dirty="0" smtClean="0">
                <a:solidFill>
                  <a:schemeClr val="tx1"/>
                </a:solidFill>
                <a:latin typeface="+mn-lt"/>
                <a:ea typeface="+mn-ea"/>
                <a:cs typeface="Arial" pitchFamily="34" charset="0"/>
              </a:rPr>
              <a:t> in which more than 1,000 people reside</a:t>
            </a:r>
          </a:p>
          <a:p>
            <a:pPr lvl="0"/>
            <a:r>
              <a:rPr lang="en-US" sz="1200" kern="1200" dirty="0" smtClean="0">
                <a:solidFill>
                  <a:schemeClr val="tx1"/>
                </a:solidFill>
                <a:latin typeface="+mn-lt"/>
                <a:ea typeface="+mn-ea"/>
                <a:cs typeface="Arial" pitchFamily="34" charset="0"/>
              </a:rPr>
              <a:t>Local jurisdiction shall approve a resolution committing the preparation of a safety plan within two years</a:t>
            </a:r>
          </a:p>
          <a:p>
            <a:pPr lvl="0"/>
            <a:endParaRPr lang="en-US" sz="1200" kern="1200" dirty="0" smtClean="0">
              <a:solidFill>
                <a:schemeClr val="tx1"/>
              </a:solidFill>
              <a:latin typeface="+mn-lt"/>
              <a:ea typeface="+mn-ea"/>
              <a:cs typeface="Arial" pitchFamily="34" charset="0"/>
            </a:endParaRPr>
          </a:p>
          <a:p>
            <a:r>
              <a:rPr lang="en-US" dirty="0" smtClean="0"/>
              <a:t>Each of the plans developed through</a:t>
            </a:r>
            <a:r>
              <a:rPr lang="en-US" baseline="0" dirty="0" smtClean="0"/>
              <a:t> this grant program fulfill the minimum requirements of WC 9650, but some go above and beyond those requirements.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a:t>
            </a:r>
            <a:r>
              <a:rPr lang="en-US" baseline="0" dirty="0" smtClean="0"/>
              <a:t> the release of the PSP, DWR holds public workshop and staff are also available by appointment to assist locals with developing applications.</a:t>
            </a:r>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smtClean="0"/>
              <a:t>One-time Solicitation </a:t>
            </a:r>
            <a:r>
              <a:rPr lang="en-US" dirty="0" smtClean="0"/>
              <a:t>to</a:t>
            </a:r>
            <a:r>
              <a:rPr lang="en-US" baseline="0" dirty="0" smtClean="0"/>
              <a:t> assist with addressing  </a:t>
            </a:r>
            <a:r>
              <a:rPr lang="en-US" dirty="0" smtClean="0"/>
              <a:t>Senate Bill 27 recommendation to </a:t>
            </a:r>
            <a:r>
              <a:rPr lang="en-US" u="sng" dirty="0" smtClean="0"/>
              <a:t>develop and implement a Delta region specific Interoperability Communications</a:t>
            </a:r>
            <a:r>
              <a:rPr lang="en-US" u="sng" baseline="0" dirty="0" smtClean="0"/>
              <a:t> </a:t>
            </a:r>
            <a:r>
              <a:rPr lang="en-US" u="sng" dirty="0" smtClean="0"/>
              <a:t>Plan that supports communication between emergency response agencies</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 future solicitations will occur</a:t>
            </a:r>
            <a:r>
              <a:rPr lang="en-US" baseline="0" dirty="0" smtClean="0"/>
              <a:t> for this grant type</a:t>
            </a:r>
            <a:endParaRPr lang="en-US"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Interoperable communications are an essential part of a quick and coordinated emergency response.  The speed at which emergency staff are able to respond and communicate can mean the difference between a flood fight and a catastrophic event.  During emergencies, go-to communication systems</a:t>
            </a:r>
            <a:r>
              <a:rPr lang="en-US" baseline="0" dirty="0" smtClean="0"/>
              <a:t> </a:t>
            </a:r>
            <a:r>
              <a:rPr lang="en-US" dirty="0" smtClean="0"/>
              <a:t>can become unreliable</a:t>
            </a:r>
            <a:r>
              <a:rPr lang="en-US" baseline="0" dirty="0" smtClean="0"/>
              <a:t> </a:t>
            </a:r>
            <a:r>
              <a:rPr lang="en-US" dirty="0" smtClean="0"/>
              <a:t>due to service limitations, high levels of usage, tower outages, or interference and other issues.  Emergency responders need a quick and reliable way to communicate with one another not only within their own county or jurisdiction, but throughout the Delta region as many local responders pull from the same resources and Delta island levees can be affected by neighboring island levee failure or damage. </a:t>
            </a:r>
          </a:p>
          <a:p>
            <a:pPr marL="174708" indent="-174708">
              <a:buFont typeface="Arial" panose="020B0604020202020204" pitchFamily="34" charset="0"/>
              <a:buChar char="•"/>
            </a:pPr>
            <a:r>
              <a:rPr lang="en-US" baseline="0" dirty="0" smtClean="0"/>
              <a:t>The Delta Communications Grants fund the purchase of equipment required to provide interoperable emergency communication between all 5 counties within the Delta</a:t>
            </a:r>
          </a:p>
          <a:p>
            <a:pPr marL="1089108" lvl="2" indent="-174708" defTabSz="931774">
              <a:buFont typeface="Arial" panose="020B0604020202020204" pitchFamily="34" charset="0"/>
              <a:buChar char="•"/>
              <a:defRPr/>
            </a:pPr>
            <a:r>
              <a:rPr lang="en-US" dirty="0" smtClean="0"/>
              <a:t>Equipment</a:t>
            </a:r>
            <a:r>
              <a:rPr lang="en-US" baseline="0" dirty="0" smtClean="0"/>
              <a:t> </a:t>
            </a:r>
            <a:r>
              <a:rPr lang="en-US" dirty="0" smtClean="0"/>
              <a:t>includes radios, radio consoles, base stations, satellite phones, antenna</a:t>
            </a:r>
            <a:r>
              <a:rPr lang="en-US" baseline="0" dirty="0" smtClean="0"/>
              <a:t> systems</a:t>
            </a:r>
            <a:r>
              <a:rPr lang="en-US" dirty="0" smtClean="0"/>
              <a:t>,</a:t>
            </a:r>
            <a:r>
              <a:rPr lang="en-US" baseline="0" dirty="0" smtClean="0"/>
              <a:t> repeaters, microwave equipment, </a:t>
            </a:r>
            <a:r>
              <a:rPr lang="en-US" dirty="0" smtClean="0"/>
              <a:t>mobile communications equipment (including vehicles and trailers), communications software.</a:t>
            </a:r>
          </a:p>
          <a:p>
            <a:pPr marL="1089108" lvl="2" indent="-174708" defTabSz="931774">
              <a:buFont typeface="Arial" panose="020B0604020202020204" pitchFamily="34" charset="0"/>
              <a:buChar char="•"/>
              <a:defRPr/>
            </a:pPr>
            <a:r>
              <a:rPr lang="en-US" dirty="0" smtClean="0"/>
              <a:t>Grant also funds the development of communications plans and training for use of the newly acquired</a:t>
            </a:r>
            <a:r>
              <a:rPr lang="en-US" baseline="0" dirty="0" smtClean="0"/>
              <a:t> equipment. </a:t>
            </a:r>
            <a:endParaRPr lang="en-US" dirty="0" smtClean="0"/>
          </a:p>
          <a:p>
            <a:pPr marL="631908" lvl="1" indent="-174708" defTabSz="931774">
              <a:buFont typeface="Arial" panose="020B0604020202020204" pitchFamily="34" charset="0"/>
              <a:buChar char="•"/>
              <a:defRPr/>
            </a:pPr>
            <a:endParaRPr lang="en-US" dirty="0" smtClean="0"/>
          </a:p>
          <a:p>
            <a:pPr marL="174708" indent="-174708">
              <a:buFont typeface="Arial" panose="020B0604020202020204" pitchFamily="34" charset="0"/>
              <a:buChar char="•"/>
            </a:pPr>
            <a:r>
              <a:rPr lang="en-US" baseline="0" dirty="0" smtClean="0"/>
              <a:t>6 projects were funded for 6 participating agencies</a:t>
            </a:r>
          </a:p>
          <a:p>
            <a:pPr marL="631908" lvl="1" indent="-174708">
              <a:buFont typeface="Arial" panose="020B0604020202020204" pitchFamily="34" charset="0"/>
              <a:buChar char="•"/>
            </a:pPr>
            <a:r>
              <a:rPr lang="en-US" baseline="0" dirty="0" smtClean="0"/>
              <a:t>Bethel Island  Municipal Improvement District</a:t>
            </a:r>
          </a:p>
          <a:p>
            <a:pPr marL="631908" lvl="1" indent="-174708">
              <a:buFont typeface="Arial" panose="020B0604020202020204" pitchFamily="34" charset="0"/>
              <a:buChar char="•"/>
            </a:pPr>
            <a:r>
              <a:rPr lang="en-US" baseline="0" dirty="0" smtClean="0"/>
              <a:t>Contra Costa County OES</a:t>
            </a:r>
          </a:p>
          <a:p>
            <a:pPr marL="631908" lvl="1" indent="-174708">
              <a:buFont typeface="Arial" panose="020B0604020202020204" pitchFamily="34" charset="0"/>
              <a:buChar char="•"/>
            </a:pPr>
            <a:r>
              <a:rPr lang="en-US" baseline="0" dirty="0" smtClean="0"/>
              <a:t>Sacramento County </a:t>
            </a:r>
          </a:p>
          <a:p>
            <a:pPr marL="631908" lvl="1" indent="-174708">
              <a:buFont typeface="Arial" panose="020B0604020202020204" pitchFamily="34" charset="0"/>
              <a:buChar char="•"/>
            </a:pPr>
            <a:r>
              <a:rPr lang="en-US" baseline="0" dirty="0" smtClean="0"/>
              <a:t>San Joaquin County</a:t>
            </a:r>
          </a:p>
          <a:p>
            <a:pPr marL="631908" lvl="1" indent="-174708">
              <a:buFont typeface="Arial" panose="020B0604020202020204" pitchFamily="34" charset="0"/>
              <a:buChar char="•"/>
            </a:pPr>
            <a:r>
              <a:rPr lang="en-US" baseline="0" dirty="0" smtClean="0"/>
              <a:t>Solano County OES</a:t>
            </a:r>
          </a:p>
          <a:p>
            <a:pPr marL="631908" lvl="1" indent="-174708">
              <a:buFont typeface="Arial" panose="020B0604020202020204" pitchFamily="34" charset="0"/>
              <a:buChar char="•"/>
            </a:pPr>
            <a:r>
              <a:rPr lang="en-US" baseline="0" dirty="0" smtClean="0"/>
              <a:t>Yolo County</a:t>
            </a:r>
          </a:p>
          <a:p>
            <a:pPr marL="174708"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t>9</a:t>
            </a:fld>
            <a:endParaRPr lang="en-US"/>
          </a:p>
        </p:txBody>
      </p:sp>
    </p:spTree>
    <p:extLst>
      <p:ext uri="{BB962C8B-B14F-4D97-AF65-F5344CB8AC3E}">
        <p14:creationId xmlns:p14="http://schemas.microsoft.com/office/powerpoint/2010/main" val="350841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130425"/>
            <a:ext cx="5257800" cy="1470025"/>
          </a:xfrm>
        </p:spPr>
        <p:txBody>
          <a:bodyPr>
            <a:noAutofit/>
          </a:bodyPr>
          <a:lstStyle>
            <a:lvl1pPr algn="l">
              <a:defRPr sz="4800" b="1">
                <a:solidFill>
                  <a:srgbClr val="002060"/>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00400" y="3886200"/>
            <a:ext cx="5257800"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
        <p:nvSpPr>
          <p:cNvPr id="10" name="Rectangle 9"/>
          <p:cNvSpPr/>
          <p:nvPr userDrawn="1"/>
        </p:nvSpPr>
        <p:spPr>
          <a:xfrm>
            <a:off x="-1089" y="-7088"/>
            <a:ext cx="27453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267200"/>
            <a:ext cx="1524000" cy="1524000"/>
          </a:xfrm>
          <a:prstGeom prst="rect">
            <a:avLst/>
          </a:prstGeom>
        </p:spPr>
      </p:pic>
    </p:spTree>
    <p:extLst>
      <p:ext uri="{BB962C8B-B14F-4D97-AF65-F5344CB8AC3E}">
        <p14:creationId xmlns:p14="http://schemas.microsoft.com/office/powerpoint/2010/main" val="74475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66800" y="274638"/>
            <a:ext cx="7924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66800" y="1600200"/>
            <a:ext cx="792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66800" y="6356350"/>
            <a:ext cx="2133600" cy="365125"/>
          </a:xfrm>
        </p:spPr>
        <p:txBody>
          <a:bodyPr/>
          <a:lstStyle/>
          <a:p>
            <a:fld id="{AFD40445-81DD-45F3-AAFE-1BEA3EFFA223}" type="datetime1">
              <a:rPr lang="en-US" smtClean="0">
                <a:solidFill>
                  <a:srgbClr val="4F81BD">
                    <a:lumMod val="75000"/>
                  </a:srgbClr>
                </a:solidFill>
              </a:rPr>
              <a:pPr/>
              <a:t>3/23/2016</a:t>
            </a:fld>
            <a:endParaRPr lang="en-US">
              <a:solidFill>
                <a:srgbClr val="4F81BD">
                  <a:lumMod val="75000"/>
                </a:srgbClr>
              </a:solidFill>
            </a:endParaRPr>
          </a:p>
        </p:txBody>
      </p:sp>
      <p:sp>
        <p:nvSpPr>
          <p:cNvPr id="5" name="Footer Placeholder 4"/>
          <p:cNvSpPr>
            <a:spLocks noGrp="1"/>
          </p:cNvSpPr>
          <p:nvPr>
            <p:ph type="ftr" sz="quarter" idx="11"/>
          </p:nvPr>
        </p:nvSpPr>
        <p:spPr>
          <a:xfrm>
            <a:off x="35814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6356350"/>
            <a:ext cx="2133600" cy="365125"/>
          </a:xfrm>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65195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47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47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219200" y="6356350"/>
            <a:ext cx="2133600" cy="365125"/>
          </a:xfrm>
        </p:spPr>
        <p:txBody>
          <a:bodyPr/>
          <a:lstStyle/>
          <a:p>
            <a:fld id="{DEEBDABB-5E23-4568-815E-365C6AF2C82D}" type="datetime1">
              <a:rPr lang="en-US" smtClean="0">
                <a:solidFill>
                  <a:srgbClr val="4F81BD">
                    <a:lumMod val="75000"/>
                  </a:srgbClr>
                </a:solidFill>
              </a:rPr>
              <a:pPr/>
              <a:t>3/23/2016</a:t>
            </a:fld>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
        <p:nvSpPr>
          <p:cNvPr id="8" name="Rectangle 7"/>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307418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356350"/>
            <a:ext cx="2133600" cy="365125"/>
          </a:xfrm>
        </p:spPr>
        <p:txBody>
          <a:bodyPr/>
          <a:lstStyle/>
          <a:p>
            <a:fld id="{1EC83F85-F505-44E0-A7D8-7B464153A847}" type="datetime1">
              <a:rPr lang="en-US" smtClean="0">
                <a:solidFill>
                  <a:srgbClr val="4F81BD">
                    <a:lumMod val="75000"/>
                  </a:srgbClr>
                </a:solidFill>
              </a:rPr>
              <a:pPr/>
              <a:t>3/23/2016</a:t>
            </a:fld>
            <a:endParaRPr lang="en-US">
              <a:solidFill>
                <a:srgbClr val="4F81BD">
                  <a:lumMod val="75000"/>
                </a:srgbClr>
              </a:solidFill>
            </a:endParaRPr>
          </a:p>
        </p:txBody>
      </p:sp>
      <p:sp>
        <p:nvSpPr>
          <p:cNvPr id="4" name="Slide Number Placeholder 3"/>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
        <p:nvSpPr>
          <p:cNvPr id="5" name="Rectangle 4"/>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175304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43000" y="6356350"/>
            <a:ext cx="2133600" cy="365125"/>
          </a:xfrm>
        </p:spPr>
        <p:txBody>
          <a:bodyPr/>
          <a:lstStyle>
            <a:lvl1pPr>
              <a:defRPr>
                <a:solidFill>
                  <a:schemeClr val="accent1">
                    <a:lumMod val="75000"/>
                  </a:schemeClr>
                </a:solidFill>
              </a:defRPr>
            </a:lvl1pPr>
          </a:lstStyle>
          <a:p>
            <a:fld id="{0CC5B086-C71D-436D-88ED-0D805C005AEB}" type="datetime1">
              <a:rPr lang="en-US" smtClean="0">
                <a:solidFill>
                  <a:srgbClr val="4F81BD">
                    <a:lumMod val="75000"/>
                  </a:srgbClr>
                </a:solidFill>
              </a:rPr>
              <a:pPr/>
              <a:t>3/23/2016</a:t>
            </a:fld>
            <a:endParaRPr lang="en-US" dirty="0">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schemeClr>
                </a:solidFill>
              </a:defRPr>
            </a:lvl1pPr>
          </a:lstStyle>
          <a:p>
            <a:fld id="{3B234234-F450-4448-ABE6-EB8CF241D7B6}" type="slidenum">
              <a:rPr lang="en-US" smtClean="0">
                <a:solidFill>
                  <a:srgbClr val="4F81BD">
                    <a:lumMod val="75000"/>
                  </a:srgbClr>
                </a:solidFill>
              </a:rPr>
              <a:pPr/>
              <a:t>‹#›</a:t>
            </a:fld>
            <a:endParaRPr lang="en-US" dirty="0">
              <a:solidFill>
                <a:srgbClr val="4F81BD">
                  <a:lumMod val="75000"/>
                </a:srgbClr>
              </a:solidFill>
            </a:endParaRPr>
          </a:p>
        </p:txBody>
      </p:sp>
      <p:sp>
        <p:nvSpPr>
          <p:cNvPr id="8" name="Rectangle 7"/>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347270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31934-8181-44BF-A359-127B452361C5}" type="datetime1">
              <a:rPr lang="en-US" smtClean="0">
                <a:solidFill>
                  <a:srgbClr val="4F81BD">
                    <a:lumMod val="75000"/>
                  </a:srgbClr>
                </a:solidFill>
              </a:rPr>
              <a:pPr/>
              <a:t>3/23/2016</a:t>
            </a:fld>
            <a:endParaRPr lang="en-US">
              <a:solidFill>
                <a:srgbClr val="4F81BD">
                  <a:lumMod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Tree>
    <p:extLst>
      <p:ext uri="{BB962C8B-B14F-4D97-AF65-F5344CB8AC3E}">
        <p14:creationId xmlns:p14="http://schemas.microsoft.com/office/powerpoint/2010/main" val="14823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32A9A-6AD3-4A03-AAB3-405E473BC000}" type="datetime1">
              <a:rPr lang="en-US" smtClean="0">
                <a:solidFill>
                  <a:srgbClr val="4F81BD">
                    <a:lumMod val="75000"/>
                  </a:srgbClr>
                </a:solidFill>
              </a:rPr>
              <a:pPr/>
              <a:t>3/23/2016</a:t>
            </a:fld>
            <a:endParaRPr lang="en-US">
              <a:solidFill>
                <a:srgbClr val="4F81BD">
                  <a:lumMod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Tree>
    <p:extLst>
      <p:ext uri="{BB962C8B-B14F-4D97-AF65-F5344CB8AC3E}">
        <p14:creationId xmlns:p14="http://schemas.microsoft.com/office/powerpoint/2010/main" val="1711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79238-EF67-4639-939F-633FFBADBA2E}" type="datetimeFigureOut">
              <a:rPr lang="en-US" smtClean="0">
                <a:solidFill>
                  <a:srgbClr val="4F81BD">
                    <a:lumMod val="75000"/>
                  </a:srgbClr>
                </a:solidFill>
              </a:rPr>
              <a:pPr/>
              <a:t>3/23/2016</a:t>
            </a:fld>
            <a:endParaRPr lang="en-US" dirty="0">
              <a:solidFill>
                <a:srgbClr val="4F81BD">
                  <a:lumMod val="75000"/>
                </a:srgb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724B6F-8CD7-4AD6-9D55-EB501BDF57F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16972250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Tree>
    <p:extLst>
      <p:ext uri="{BB962C8B-B14F-4D97-AF65-F5344CB8AC3E}">
        <p14:creationId xmlns:p14="http://schemas.microsoft.com/office/powerpoint/2010/main" val="38016140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1E8F5"/>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ln>
            <a:noFill/>
          </a:ln>
        </p:spPr>
        <p:txBody>
          <a:bodyPr vert="horz" lIns="91440" tIns="45720" rIns="91440" bIns="45720" rtlCol="0" anchor="ctr"/>
          <a:lstStyle>
            <a:lvl1pPr algn="l">
              <a:defRPr sz="1200">
                <a:solidFill>
                  <a:schemeClr val="accent1">
                    <a:lumMod val="75000"/>
                  </a:schemeClr>
                </a:solidFill>
              </a:defRPr>
            </a:lvl1pPr>
          </a:lstStyle>
          <a:p>
            <a:fld id="{F6366485-E457-400B-AC9A-38E73BD22112}" type="datetime1">
              <a:rPr lang="en-US" smtClean="0">
                <a:solidFill>
                  <a:srgbClr val="4F81BD">
                    <a:lumMod val="75000"/>
                  </a:srgbClr>
                </a:solidFill>
              </a:rPr>
              <a:pPr/>
              <a:t>3/23/2016</a:t>
            </a:fld>
            <a:endParaRPr lang="en-US" dirty="0">
              <a:solidFill>
                <a:srgbClr val="4F81BD">
                  <a:lumMod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846B7EB5-7FB7-4E9E-BE22-7DA8A6BF372B}"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382628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defTabSz="914400" rtl="0" eaLnBrk="1" latinLnBrk="0" hangingPunct="1">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water.ca.gov/floodmgmt/hafoo/fob/floodER"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6600" y="1295400"/>
            <a:ext cx="5257800" cy="1981200"/>
          </a:xfrm>
        </p:spPr>
        <p:txBody>
          <a:bodyPr/>
          <a:lstStyle/>
          <a:p>
            <a:pPr algn="ctr"/>
            <a:r>
              <a:rPr lang="en-US" sz="3600" dirty="0" smtClean="0"/>
              <a:t>Flood Emergency Response Grant Program</a:t>
            </a:r>
            <a:endParaRPr lang="en-US" sz="3600" dirty="0"/>
          </a:p>
        </p:txBody>
      </p:sp>
      <p:sp>
        <p:nvSpPr>
          <p:cNvPr id="5" name="Subtitle 2"/>
          <p:cNvSpPr>
            <a:spLocks noGrp="1"/>
          </p:cNvSpPr>
          <p:nvPr>
            <p:ph type="subTitle" idx="1"/>
          </p:nvPr>
        </p:nvSpPr>
        <p:spPr>
          <a:xfrm>
            <a:off x="2819400" y="3505200"/>
            <a:ext cx="5867400" cy="2971800"/>
          </a:xfrm>
        </p:spPr>
        <p:txBody>
          <a:bodyPr>
            <a:normAutofit/>
          </a:bodyPr>
          <a:lstStyle/>
          <a:p>
            <a:pPr algn="r"/>
            <a:r>
              <a:rPr lang="en-US" sz="2000" dirty="0" smtClean="0">
                <a:solidFill>
                  <a:schemeClr val="accent1">
                    <a:lumMod val="75000"/>
                  </a:schemeClr>
                </a:solidFill>
              </a:rPr>
              <a:t>John Paasch, Flood Operations Branch Chief</a:t>
            </a:r>
          </a:p>
          <a:p>
            <a:pPr algn="r"/>
            <a:r>
              <a:rPr lang="en-US" sz="1600" dirty="0" smtClean="0">
                <a:solidFill>
                  <a:schemeClr val="accent1">
                    <a:lumMod val="75000"/>
                  </a:schemeClr>
                </a:solidFill>
              </a:rPr>
              <a:t>K.C. Richmond, Regional Flood Preparedness Section Chief</a:t>
            </a:r>
          </a:p>
          <a:p>
            <a:pPr algn="r"/>
            <a:r>
              <a:rPr lang="en-US" sz="1600" dirty="0" smtClean="0">
                <a:solidFill>
                  <a:schemeClr val="accent1">
                    <a:lumMod val="75000"/>
                  </a:schemeClr>
                </a:solidFill>
              </a:rPr>
              <a:t>Ally Wu, Flood System Analysis Section</a:t>
            </a:r>
          </a:p>
          <a:p>
            <a:pPr algn="r"/>
            <a:r>
              <a:rPr lang="en-US" sz="2000" dirty="0" smtClean="0">
                <a:solidFill>
                  <a:schemeClr val="accent1">
                    <a:lumMod val="75000"/>
                  </a:schemeClr>
                </a:solidFill>
              </a:rPr>
              <a:t> </a:t>
            </a:r>
          </a:p>
          <a:p>
            <a:pPr algn="r"/>
            <a:endParaRPr lang="en-US" sz="1300" dirty="0" smtClean="0">
              <a:solidFill>
                <a:schemeClr val="accent1">
                  <a:lumMod val="75000"/>
                </a:schemeClr>
              </a:solidFill>
            </a:endParaRPr>
          </a:p>
          <a:p>
            <a:pPr algn="r"/>
            <a:r>
              <a:rPr lang="en-US" sz="1400" dirty="0" smtClean="0">
                <a:solidFill>
                  <a:schemeClr val="accent1">
                    <a:lumMod val="75000"/>
                  </a:schemeClr>
                </a:solidFill>
              </a:rPr>
              <a:t>  State-Federal Flood Operations Center</a:t>
            </a:r>
          </a:p>
          <a:p>
            <a:pPr algn="r"/>
            <a:r>
              <a:rPr lang="en-US" sz="1400" dirty="0" smtClean="0">
                <a:solidFill>
                  <a:schemeClr val="accent1">
                    <a:lumMod val="75000"/>
                  </a:schemeClr>
                </a:solidFill>
              </a:rPr>
              <a:t>  Division of Flood Management</a:t>
            </a:r>
          </a:p>
          <a:p>
            <a:pPr algn="r"/>
            <a:r>
              <a:rPr lang="en-US" sz="1400" dirty="0">
                <a:solidFill>
                  <a:schemeClr val="accent1">
                    <a:lumMod val="75000"/>
                  </a:schemeClr>
                </a:solidFill>
              </a:rPr>
              <a:t> </a:t>
            </a:r>
            <a:r>
              <a:rPr lang="en-US" sz="1400" dirty="0" smtClean="0">
                <a:solidFill>
                  <a:schemeClr val="accent1">
                    <a:lumMod val="75000"/>
                  </a:schemeClr>
                </a:solidFill>
              </a:rPr>
              <a:t> California Department of Water Resources</a:t>
            </a:r>
          </a:p>
        </p:txBody>
      </p:sp>
    </p:spTree>
    <p:extLst>
      <p:ext uri="{BB962C8B-B14F-4D97-AF65-F5344CB8AC3E}">
        <p14:creationId xmlns:p14="http://schemas.microsoft.com/office/powerpoint/2010/main" val="83523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295400"/>
            <a:ext cx="6095999" cy="5452742"/>
          </a:xfrm>
        </p:spPr>
        <p:txBody>
          <a:bodyPr>
            <a:normAutofit/>
          </a:bodyPr>
          <a:lstStyle/>
          <a:p>
            <a:r>
              <a:rPr lang="en-US" dirty="0" smtClean="0"/>
              <a:t>Twitchell Radio Tower </a:t>
            </a:r>
          </a:p>
          <a:p>
            <a:pPr lvl="1"/>
            <a:r>
              <a:rPr lang="en-US" dirty="0" smtClean="0"/>
              <a:t>Installed by Sacramento County</a:t>
            </a:r>
          </a:p>
          <a:p>
            <a:pPr lvl="1"/>
            <a:r>
              <a:rPr lang="en-US" dirty="0" smtClean="0"/>
              <a:t>Total Cost $2.2M, $1.5M provided by DWR Grant</a:t>
            </a:r>
          </a:p>
          <a:p>
            <a:r>
              <a:rPr lang="en-US" dirty="0" smtClean="0"/>
              <a:t>Prior to installation, reliable communications in this part of the Delta did not exist.</a:t>
            </a:r>
          </a:p>
          <a:p>
            <a:r>
              <a:rPr lang="en-US" dirty="0" smtClean="0"/>
              <a:t>Reliably connects all 5 counties and DWR.</a:t>
            </a:r>
          </a:p>
          <a:p>
            <a:endParaRPr lang="en-US" dirty="0"/>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6248400" y="0"/>
            <a:ext cx="2895600" cy="6858000"/>
          </a:xfrm>
          <a:prstGeom prst="rect">
            <a:avLst/>
          </a:prstGeom>
          <a:noFill/>
          <a:ln>
            <a:noFill/>
          </a:ln>
        </p:spPr>
      </p:pic>
      <p:sp>
        <p:nvSpPr>
          <p:cNvPr id="3" name="Title 2"/>
          <p:cNvSpPr>
            <a:spLocks noGrp="1"/>
          </p:cNvSpPr>
          <p:nvPr>
            <p:ph type="title"/>
          </p:nvPr>
        </p:nvSpPr>
        <p:spPr>
          <a:xfrm>
            <a:off x="381000" y="381000"/>
            <a:ext cx="8023469" cy="533400"/>
          </a:xfrm>
        </p:spPr>
        <p:txBody>
          <a:bodyPr>
            <a:noAutofit/>
          </a:bodyPr>
          <a:lstStyle/>
          <a:p>
            <a:r>
              <a:rPr lang="en-US" u="sng" dirty="0" smtClean="0">
                <a:latin typeface="Arial" panose="020B0604020202020204" pitchFamily="34" charset="0"/>
                <a:cs typeface="Arial" panose="020B0604020202020204" pitchFamily="34" charset="0"/>
              </a:rPr>
              <a:t>Delta Communication</a:t>
            </a:r>
            <a:br>
              <a:rPr lang="en-US" u="sng" dirty="0" smtClean="0">
                <a:latin typeface="Arial" panose="020B0604020202020204" pitchFamily="34" charset="0"/>
                <a:cs typeface="Arial" panose="020B0604020202020204" pitchFamily="34" charset="0"/>
              </a:rPr>
            </a:br>
            <a:r>
              <a:rPr lang="en-US" u="sng" dirty="0" smtClean="0">
                <a:latin typeface="Arial" panose="020B0604020202020204" pitchFamily="34" charset="0"/>
                <a:cs typeface="Arial" panose="020B0604020202020204" pitchFamily="34" charset="0"/>
              </a:rPr>
              <a:t>Grants Highlights</a:t>
            </a: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41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047" y="1176658"/>
            <a:ext cx="3768953" cy="5224142"/>
          </a:xfrm>
        </p:spPr>
        <p:txBody>
          <a:bodyPr/>
          <a:lstStyle/>
          <a:p>
            <a:r>
              <a:rPr lang="en-US" dirty="0" smtClean="0"/>
              <a:t>Communications on Wheels (COW)</a:t>
            </a:r>
          </a:p>
          <a:p>
            <a:pPr lvl="1"/>
            <a:endParaRPr lang="en-US" dirty="0"/>
          </a:p>
        </p:txBody>
      </p:sp>
      <p:sp>
        <p:nvSpPr>
          <p:cNvPr id="3" name="Title 2"/>
          <p:cNvSpPr>
            <a:spLocks noGrp="1"/>
          </p:cNvSpPr>
          <p:nvPr>
            <p:ph type="title"/>
          </p:nvPr>
        </p:nvSpPr>
        <p:spPr>
          <a:xfrm>
            <a:off x="457200" y="381000"/>
            <a:ext cx="8023469" cy="533400"/>
          </a:xfrm>
        </p:spPr>
        <p:txBody>
          <a:bodyPr>
            <a:noAutofit/>
          </a:bodyPr>
          <a:lstStyle/>
          <a:p>
            <a:r>
              <a:rPr lang="en-US" u="sng" dirty="0">
                <a:latin typeface="Arial" panose="020B0604020202020204" pitchFamily="34" charset="0"/>
                <a:cs typeface="Arial" panose="020B0604020202020204" pitchFamily="34" charset="0"/>
              </a:rPr>
              <a:t>Delta </a:t>
            </a:r>
            <a:r>
              <a:rPr lang="en-US" u="sng" dirty="0" smtClean="0">
                <a:latin typeface="Arial" panose="020B0604020202020204" pitchFamily="34" charset="0"/>
                <a:cs typeface="Arial" panose="020B0604020202020204" pitchFamily="34" charset="0"/>
              </a:rPr>
              <a:t>Communication</a:t>
            </a:r>
            <a:br>
              <a:rPr lang="en-US" u="sng" dirty="0" smtClean="0">
                <a:latin typeface="Arial" panose="020B0604020202020204" pitchFamily="34" charset="0"/>
                <a:cs typeface="Arial" panose="020B0604020202020204" pitchFamily="34" charset="0"/>
              </a:rPr>
            </a:br>
            <a:r>
              <a:rPr lang="en-US" u="sng" dirty="0" smtClean="0">
                <a:latin typeface="Arial" panose="020B0604020202020204" pitchFamily="34" charset="0"/>
                <a:cs typeface="Arial" panose="020B0604020202020204" pitchFamily="34" charset="0"/>
              </a:rPr>
              <a:t>Grants </a:t>
            </a:r>
            <a:r>
              <a:rPr lang="en-US" u="sng" dirty="0">
                <a:latin typeface="Arial" panose="020B0604020202020204" pitchFamily="34" charset="0"/>
                <a:cs typeface="Arial" panose="020B0604020202020204" pitchFamily="34" charset="0"/>
              </a:rPr>
              <a:t>Highlights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953000" y="914400"/>
            <a:ext cx="4062730" cy="5791200"/>
          </a:xfrm>
          <a:prstGeom prst="rect">
            <a:avLst/>
          </a:prstGeom>
          <a:noFill/>
          <a:ln>
            <a:noFill/>
          </a:ln>
        </p:spPr>
      </p:pic>
      <p:pic>
        <p:nvPicPr>
          <p:cNvPr id="1026" name="Picture 2" descr="S:\HAFOO\FLDOP\GRANTS\Delta Comm\Photos\Solano County COW\Solano Radio Cache Capt Wil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667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2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023469" cy="533400"/>
          </a:xfrm>
        </p:spPr>
        <p:txBody>
          <a:bodyPr>
            <a:noAutofit/>
          </a:bodyPr>
          <a:lstStyle/>
          <a:p>
            <a:pPr algn="ctr"/>
            <a:r>
              <a:rPr lang="en-US" u="sng" dirty="0">
                <a:solidFill>
                  <a:srgbClr val="002060"/>
                </a:solidFill>
                <a:latin typeface="Arial" panose="020B0604020202020204" pitchFamily="34" charset="0"/>
                <a:cs typeface="Arial" panose="020B0604020202020204" pitchFamily="34" charset="0"/>
              </a:rPr>
              <a:t>Delta Flood ER </a:t>
            </a:r>
            <a:r>
              <a:rPr lang="en-US" u="sng" dirty="0" smtClean="0">
                <a:solidFill>
                  <a:srgbClr val="002060"/>
                </a:solidFill>
                <a:latin typeface="Arial" panose="020B0604020202020204" pitchFamily="34" charset="0"/>
                <a:cs typeface="Arial" panose="020B0604020202020204" pitchFamily="34" charset="0"/>
              </a:rPr>
              <a:t>Grants</a:t>
            </a:r>
            <a:endParaRPr lang="en-US" u="sng"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13" y="962024"/>
            <a:ext cx="4044011" cy="5233426"/>
          </a:xfrm>
          <a:prstGeom prst="rect">
            <a:avLst/>
          </a:prstGeom>
        </p:spPr>
      </p:pic>
      <p:grpSp>
        <p:nvGrpSpPr>
          <p:cNvPr id="27" name="Group 26"/>
          <p:cNvGrpSpPr/>
          <p:nvPr/>
        </p:nvGrpSpPr>
        <p:grpSpPr>
          <a:xfrm>
            <a:off x="4244156" y="1123950"/>
            <a:ext cx="4655073" cy="965190"/>
            <a:chOff x="0" y="794870"/>
            <a:chExt cx="8685321" cy="1196909"/>
          </a:xfrm>
        </p:grpSpPr>
        <p:sp>
          <p:nvSpPr>
            <p:cNvPr id="28" name="Rounded Rectangle 27"/>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6 Projects Funded</a:t>
              </a:r>
            </a:p>
          </p:txBody>
        </p:sp>
      </p:grpSp>
      <p:grpSp>
        <p:nvGrpSpPr>
          <p:cNvPr id="30" name="Group 29"/>
          <p:cNvGrpSpPr/>
          <p:nvPr/>
        </p:nvGrpSpPr>
        <p:grpSpPr>
          <a:xfrm>
            <a:off x="4244156" y="2305051"/>
            <a:ext cx="4655073" cy="969423"/>
            <a:chOff x="0" y="794870"/>
            <a:chExt cx="8685321" cy="1196909"/>
          </a:xfrm>
        </p:grpSpPr>
        <p:sp>
          <p:nvSpPr>
            <p:cNvPr id="31" name="Rounded Rectangle 30"/>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smtClean="0"/>
                <a:t>125 Participating Agencies</a:t>
              </a:r>
              <a:endParaRPr lang="en-US" sz="2800" kern="1200" dirty="0" smtClean="0"/>
            </a:p>
          </p:txBody>
        </p:sp>
      </p:grpSp>
      <p:grpSp>
        <p:nvGrpSpPr>
          <p:cNvPr id="33" name="Group 32"/>
          <p:cNvGrpSpPr/>
          <p:nvPr/>
        </p:nvGrpSpPr>
        <p:grpSpPr>
          <a:xfrm>
            <a:off x="4262095" y="3578737"/>
            <a:ext cx="4655073" cy="939337"/>
            <a:chOff x="0" y="794870"/>
            <a:chExt cx="8685321" cy="1196909"/>
          </a:xfrm>
        </p:grpSpPr>
        <p:sp>
          <p:nvSpPr>
            <p:cNvPr id="34" name="Rounded Rectangle 33"/>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Over $8.5 million in requested funds</a:t>
              </a:r>
            </a:p>
          </p:txBody>
        </p:sp>
      </p:grpSp>
      <p:grpSp>
        <p:nvGrpSpPr>
          <p:cNvPr id="36" name="Group 35"/>
          <p:cNvGrpSpPr/>
          <p:nvPr/>
        </p:nvGrpSpPr>
        <p:grpSpPr>
          <a:xfrm>
            <a:off x="4284441" y="4752975"/>
            <a:ext cx="4655073" cy="933450"/>
            <a:chOff x="41694" y="965857"/>
            <a:chExt cx="8685321" cy="1196909"/>
          </a:xfrm>
        </p:grpSpPr>
        <p:sp>
          <p:nvSpPr>
            <p:cNvPr id="37" name="Rounded Rectangle 36"/>
            <p:cNvSpPr/>
            <p:nvPr/>
          </p:nvSpPr>
          <p:spPr>
            <a:xfrm>
              <a:off x="41694" y="965857"/>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dirty="0" smtClean="0"/>
                <a:t>Focused on Planning &amp; Coordination</a:t>
              </a:r>
              <a:endParaRPr lang="en-US" sz="2800" dirty="0"/>
            </a:p>
          </p:txBody>
        </p:sp>
        <p:sp>
          <p:nvSpPr>
            <p:cNvPr id="38" name="Rounded Rectangle 4"/>
            <p:cNvSpPr/>
            <p:nvPr/>
          </p:nvSpPr>
          <p:spPr>
            <a:xfrm>
              <a:off x="58430" y="1024285"/>
              <a:ext cx="8568466"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p:txBody>
        </p:sp>
      </p:grpSp>
    </p:spTree>
    <p:extLst>
      <p:ext uri="{BB962C8B-B14F-4D97-AF65-F5344CB8AC3E}">
        <p14:creationId xmlns:p14="http://schemas.microsoft.com/office/powerpoint/2010/main" val="220800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mond\Desktop\GrantsPresentation_CVFPB\grant map sta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187" y="20782"/>
            <a:ext cx="7249595" cy="68372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rot="16200000">
            <a:off x="-2514600" y="2719647"/>
            <a:ext cx="6400800" cy="1066800"/>
          </a:xfrm>
        </p:spPr>
        <p:txBody>
          <a:bodyPr>
            <a:normAutofit fontScale="90000"/>
          </a:bodyPr>
          <a:lstStyle/>
          <a:p>
            <a:r>
              <a:rPr lang="en-US" dirty="0" smtClean="0"/>
              <a:t>Delta Flood ER Grants Highlights</a:t>
            </a:r>
            <a:br>
              <a:rPr lang="en-US" dirty="0" smtClean="0"/>
            </a:br>
            <a:r>
              <a:rPr lang="en-US" dirty="0" smtClean="0"/>
              <a:t>San Joaquin County Coordination</a:t>
            </a:r>
            <a:endParaRPr lang="en-US" dirty="0"/>
          </a:p>
        </p:txBody>
      </p:sp>
    </p:spTree>
    <p:extLst>
      <p:ext uri="{BB962C8B-B14F-4D97-AF65-F5344CB8AC3E}">
        <p14:creationId xmlns:p14="http://schemas.microsoft.com/office/powerpoint/2010/main" val="1810228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0"/>
            <a:ext cx="6400800" cy="1066800"/>
          </a:xfrm>
        </p:spPr>
        <p:txBody>
          <a:bodyPr>
            <a:normAutofit fontScale="90000"/>
          </a:bodyPr>
          <a:lstStyle/>
          <a:p>
            <a:r>
              <a:rPr lang="en-US" dirty="0" smtClean="0"/>
              <a:t>Delta Flood ER Grants Highlights</a:t>
            </a:r>
            <a:br>
              <a:rPr lang="en-US" dirty="0" smtClean="0"/>
            </a:br>
            <a:r>
              <a:rPr lang="en-US" dirty="0" smtClean="0"/>
              <a:t>San Joaquin County Coordination</a:t>
            </a:r>
            <a:endParaRPr lang="en-US" dirty="0"/>
          </a:p>
        </p:txBody>
      </p:sp>
      <p:pic>
        <p:nvPicPr>
          <p:cNvPr id="2050" name="Picture 2" descr="C:\Users\richmond\Desktop\GrantsPresentation_CVFPB\FSP map-1.jpg"/>
          <p:cNvPicPr>
            <a:picLocks noChangeAspect="1" noChangeArrowheads="1"/>
          </p:cNvPicPr>
          <p:nvPr/>
        </p:nvPicPr>
        <p:blipFill rotWithShape="1">
          <a:blip r:embed="rId3">
            <a:extLst>
              <a:ext uri="{28A0092B-C50C-407E-A947-70E740481C1C}">
                <a14:useLocalDpi xmlns:a14="http://schemas.microsoft.com/office/drawing/2010/main" val="0"/>
              </a:ext>
            </a:extLst>
          </a:blip>
          <a:srcRect t="14909" b="6272"/>
          <a:stretch/>
        </p:blipFill>
        <p:spPr bwMode="auto">
          <a:xfrm>
            <a:off x="0" y="1143000"/>
            <a:ext cx="9144000" cy="540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0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Delta Flood ER Grants Next Steps</a:t>
            </a:r>
            <a:endParaRPr lang="en-US" dirty="0"/>
          </a:p>
        </p:txBody>
      </p:sp>
      <p:sp>
        <p:nvSpPr>
          <p:cNvPr id="4" name="Content Placeholder 4"/>
          <p:cNvSpPr>
            <a:spLocks noGrp="1"/>
          </p:cNvSpPr>
          <p:nvPr>
            <p:ph idx="1"/>
          </p:nvPr>
        </p:nvSpPr>
        <p:spPr>
          <a:xfrm>
            <a:off x="803047" y="1252858"/>
            <a:ext cx="8103015" cy="4614542"/>
          </a:xfrm>
        </p:spPr>
        <p:txBody>
          <a:bodyPr/>
          <a:lstStyle/>
          <a:p>
            <a:pPr marL="0" indent="0" algn="ctr">
              <a:buNone/>
            </a:pPr>
            <a:r>
              <a:rPr lang="en-US" dirty="0" smtClean="0"/>
              <a:t>Future Solicitations</a:t>
            </a:r>
          </a:p>
          <a:p>
            <a:endParaRPr lang="en-US" dirty="0"/>
          </a:p>
          <a:p>
            <a:endParaRPr lang="en-US" dirty="0" smtClean="0"/>
          </a:p>
          <a:p>
            <a:endParaRPr lang="en-US" dirty="0"/>
          </a:p>
          <a:p>
            <a:endParaRPr lang="en-US" dirty="0" smtClean="0"/>
          </a:p>
        </p:txBody>
      </p:sp>
      <p:grpSp>
        <p:nvGrpSpPr>
          <p:cNvPr id="5" name="Group 4"/>
          <p:cNvGrpSpPr/>
          <p:nvPr/>
        </p:nvGrpSpPr>
        <p:grpSpPr>
          <a:xfrm rot="10800000">
            <a:off x="1219198" y="2209800"/>
            <a:ext cx="7381605" cy="571503"/>
            <a:chOff x="821335" y="22"/>
            <a:chExt cx="6511617" cy="762670"/>
          </a:xfrm>
          <a:scene3d>
            <a:camera prst="orthographicFront"/>
            <a:lightRig rig="flat" dir="t"/>
          </a:scene3d>
        </p:grpSpPr>
        <p:sp>
          <p:nvSpPr>
            <p:cNvPr id="6" name="Round Same Side Corner Rectangle 5"/>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rot="10800000">
              <a:off x="969395" y="37252"/>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a:solidFill>
                    <a:prstClr val="black">
                      <a:hueOff val="0"/>
                      <a:satOff val="0"/>
                      <a:lumOff val="0"/>
                      <a:alphaOff val="0"/>
                    </a:prstClr>
                  </a:solidFill>
                </a:rPr>
                <a:t>Second Delta Grant proposal solicitation package </a:t>
              </a:r>
              <a:r>
                <a:rPr lang="en-US" b="1" dirty="0" smtClean="0">
                  <a:solidFill>
                    <a:prstClr val="black">
                      <a:hueOff val="0"/>
                      <a:satOff val="0"/>
                      <a:lumOff val="0"/>
                      <a:alphaOff val="0"/>
                    </a:prstClr>
                  </a:solidFill>
                </a:rPr>
                <a:t>anticipated spring 2016</a:t>
              </a:r>
              <a:endParaRPr lang="en-US" b="1" dirty="0">
                <a:solidFill>
                  <a:prstClr val="black">
                    <a:hueOff val="0"/>
                    <a:satOff val="0"/>
                    <a:lumOff val="0"/>
                    <a:alphaOff val="0"/>
                  </a:prstClr>
                </a:solidFill>
              </a:endParaRPr>
            </a:p>
          </p:txBody>
        </p:sp>
      </p:grpSp>
      <p:grpSp>
        <p:nvGrpSpPr>
          <p:cNvPr id="8" name="Group 7"/>
          <p:cNvGrpSpPr/>
          <p:nvPr/>
        </p:nvGrpSpPr>
        <p:grpSpPr>
          <a:xfrm rot="10800000">
            <a:off x="1219196" y="4519741"/>
            <a:ext cx="7381605" cy="585658"/>
            <a:chOff x="821336" y="13452"/>
            <a:chExt cx="6511617" cy="695419"/>
          </a:xfrm>
          <a:scene3d>
            <a:camera prst="orthographicFront"/>
            <a:lightRig rig="flat" dir="t"/>
          </a:scene3d>
        </p:grpSpPr>
        <p:sp>
          <p:nvSpPr>
            <p:cNvPr id="9" name="Round Same Side Corner Rectangle 8"/>
            <p:cNvSpPr/>
            <p:nvPr/>
          </p:nvSpPr>
          <p:spPr>
            <a:xfrm rot="16200000">
              <a:off x="3729435" y="-2894647"/>
              <a:ext cx="695419"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vert="vert270" anchor="ctr"/>
            <a:lstStyle/>
            <a:p>
              <a:pPr algn="ctr"/>
              <a:r>
                <a:rPr lang="en-US" b="1" dirty="0">
                  <a:solidFill>
                    <a:prstClr val="black">
                      <a:hueOff val="0"/>
                      <a:satOff val="0"/>
                      <a:lumOff val="0"/>
                      <a:alphaOff val="0"/>
                    </a:prstClr>
                  </a:solidFill>
                </a:rPr>
                <a:t>Up to $5000 in application cost reimbursement for successful applicants </a:t>
              </a:r>
            </a:p>
          </p:txBody>
        </p:sp>
        <p:sp>
          <p:nvSpPr>
            <p:cNvPr id="10" name="Round Same Side Corner Rectangle 4"/>
            <p:cNvSpPr/>
            <p:nvPr/>
          </p:nvSpPr>
          <p:spPr>
            <a:xfrm rot="10800000">
              <a:off x="821337" y="13452"/>
              <a:ext cx="6347923" cy="6682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endParaRPr lang="en-US" dirty="0">
                <a:solidFill>
                  <a:prstClr val="black">
                    <a:hueOff val="0"/>
                    <a:satOff val="0"/>
                    <a:lumOff val="0"/>
                    <a:alphaOff val="0"/>
                  </a:prstClr>
                </a:solidFill>
              </a:endParaRPr>
            </a:p>
          </p:txBody>
        </p:sp>
      </p:grpSp>
      <p:grpSp>
        <p:nvGrpSpPr>
          <p:cNvPr id="11" name="Group 10"/>
          <p:cNvGrpSpPr/>
          <p:nvPr/>
        </p:nvGrpSpPr>
        <p:grpSpPr>
          <a:xfrm rot="10800000">
            <a:off x="1219200" y="3317807"/>
            <a:ext cx="7381605" cy="644592"/>
            <a:chOff x="821335" y="22"/>
            <a:chExt cx="6511617" cy="762670"/>
          </a:xfrm>
          <a:scene3d>
            <a:camera prst="orthographicFront"/>
            <a:lightRig rig="flat" dir="t"/>
          </a:scene3d>
        </p:grpSpPr>
        <p:sp>
          <p:nvSpPr>
            <p:cNvPr id="12" name="Round Same Side Corner Rectangle 11"/>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rot="10800000">
              <a:off x="821337" y="37251"/>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smtClean="0">
                  <a:solidFill>
                    <a:prstClr val="black">
                      <a:hueOff val="0"/>
                      <a:satOff val="0"/>
                      <a:lumOff val="0"/>
                      <a:alphaOff val="0"/>
                    </a:prstClr>
                  </a:solidFill>
                </a:rPr>
                <a:t>Funding focused on Step 2 Tasks for agencies who have completed plans</a:t>
              </a:r>
              <a:endParaRPr lang="en-US" b="1" dirty="0">
                <a:solidFill>
                  <a:prstClr val="black">
                    <a:hueOff val="0"/>
                    <a:satOff val="0"/>
                    <a:lumOff val="0"/>
                    <a:alphaOff val="0"/>
                  </a:prstClr>
                </a:solidFill>
              </a:endParaRPr>
            </a:p>
          </p:txBody>
        </p:sp>
      </p:grpSp>
    </p:spTree>
    <p:extLst>
      <p:ext uri="{BB962C8B-B14F-4D97-AF65-F5344CB8AC3E}">
        <p14:creationId xmlns:p14="http://schemas.microsoft.com/office/powerpoint/2010/main" val="387948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15400" cy="762000"/>
          </a:xfrm>
        </p:spPr>
        <p:txBody>
          <a:bodyPr>
            <a:noAutofit/>
          </a:bodyPr>
          <a:lstStyle/>
          <a:p>
            <a:pPr algn="ctr" eaLnBrk="1" hangingPunct="1"/>
            <a:r>
              <a:rPr lang="en-US" u="sng" dirty="0">
                <a:solidFill>
                  <a:srgbClr val="002060"/>
                </a:solidFill>
                <a:latin typeface="Arial" panose="020B0604020202020204" pitchFamily="34" charset="0"/>
                <a:cs typeface="Arial" panose="020B0604020202020204" pitchFamily="34" charset="0"/>
              </a:rPr>
              <a:t>Statewide Flood ER Grant Awardees</a:t>
            </a:r>
          </a:p>
        </p:txBody>
      </p:sp>
      <p:grpSp>
        <p:nvGrpSpPr>
          <p:cNvPr id="24" name="Group 23"/>
          <p:cNvGrpSpPr/>
          <p:nvPr/>
        </p:nvGrpSpPr>
        <p:grpSpPr>
          <a:xfrm>
            <a:off x="4244156" y="1123950"/>
            <a:ext cx="4655073" cy="965190"/>
            <a:chOff x="0" y="794870"/>
            <a:chExt cx="8685321" cy="1196909"/>
          </a:xfrm>
        </p:grpSpPr>
        <p:sp>
          <p:nvSpPr>
            <p:cNvPr id="25" name="Rounded Rectangle 24"/>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34 Projects Funded</a:t>
              </a:r>
            </a:p>
          </p:txBody>
        </p:sp>
      </p:grpSp>
      <p:grpSp>
        <p:nvGrpSpPr>
          <p:cNvPr id="73" name="Group 72"/>
          <p:cNvGrpSpPr/>
          <p:nvPr/>
        </p:nvGrpSpPr>
        <p:grpSpPr>
          <a:xfrm>
            <a:off x="4244156" y="2305051"/>
            <a:ext cx="4655073" cy="969423"/>
            <a:chOff x="0" y="794870"/>
            <a:chExt cx="8685321" cy="1196909"/>
          </a:xfrm>
        </p:grpSpPr>
        <p:sp>
          <p:nvSpPr>
            <p:cNvPr id="74" name="Rounded Rectangle 73"/>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smtClean="0"/>
                <a:t>189 Participating Agencies</a:t>
              </a:r>
              <a:endParaRPr lang="en-US" sz="2800" kern="1200" dirty="0" smtClean="0"/>
            </a:p>
          </p:txBody>
        </p:sp>
      </p:grpSp>
      <p:grpSp>
        <p:nvGrpSpPr>
          <p:cNvPr id="76" name="Group 75"/>
          <p:cNvGrpSpPr/>
          <p:nvPr/>
        </p:nvGrpSpPr>
        <p:grpSpPr>
          <a:xfrm>
            <a:off x="4262095" y="3578737"/>
            <a:ext cx="4655073" cy="939337"/>
            <a:chOff x="0" y="794870"/>
            <a:chExt cx="8685321" cy="1196909"/>
          </a:xfrm>
        </p:grpSpPr>
        <p:sp>
          <p:nvSpPr>
            <p:cNvPr id="77" name="Rounded Rectangle 76"/>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Over $24 million in requested funds</a:t>
              </a:r>
            </a:p>
          </p:txBody>
        </p:sp>
      </p:grpSp>
      <p:grpSp>
        <p:nvGrpSpPr>
          <p:cNvPr id="79" name="Group 78"/>
          <p:cNvGrpSpPr/>
          <p:nvPr/>
        </p:nvGrpSpPr>
        <p:grpSpPr>
          <a:xfrm>
            <a:off x="4284441" y="4752975"/>
            <a:ext cx="4655073" cy="933450"/>
            <a:chOff x="41694" y="965857"/>
            <a:chExt cx="8685321" cy="1196909"/>
          </a:xfrm>
        </p:grpSpPr>
        <p:sp>
          <p:nvSpPr>
            <p:cNvPr id="80" name="Rounded Rectangle 79"/>
            <p:cNvSpPr/>
            <p:nvPr/>
          </p:nvSpPr>
          <p:spPr>
            <a:xfrm>
              <a:off x="41694" y="965857"/>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dirty="0" smtClean="0"/>
                <a:t>Focused on Various Activity Areas </a:t>
              </a:r>
              <a:endParaRPr lang="en-US" sz="2800" dirty="0"/>
            </a:p>
          </p:txBody>
        </p:sp>
        <p:sp>
          <p:nvSpPr>
            <p:cNvPr id="81" name="Rounded Rectangle 4"/>
            <p:cNvSpPr/>
            <p:nvPr/>
          </p:nvSpPr>
          <p:spPr>
            <a:xfrm>
              <a:off x="58430" y="1024285"/>
              <a:ext cx="8568466"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89" t="3636" r="4963" b="3836"/>
          <a:stretch/>
        </p:blipFill>
        <p:spPr>
          <a:xfrm>
            <a:off x="0" y="1098338"/>
            <a:ext cx="4114800" cy="5459582"/>
          </a:xfrm>
          <a:prstGeom prst="rect">
            <a:avLst/>
          </a:prstGeom>
        </p:spPr>
      </p:pic>
    </p:spTree>
    <p:extLst>
      <p:ext uri="{BB962C8B-B14F-4D97-AF65-F5344CB8AC3E}">
        <p14:creationId xmlns:p14="http://schemas.microsoft.com/office/powerpoint/2010/main" val="1480604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4724400" cy="5334000"/>
          </a:xfrm>
        </p:spPr>
        <p:txBody>
          <a:bodyPr>
            <a:normAutofit fontScale="92500" lnSpcReduction="20000"/>
          </a:bodyPr>
          <a:lstStyle/>
          <a:p>
            <a:r>
              <a:rPr lang="en-US" dirty="0" smtClean="0"/>
              <a:t>Ventura County Project</a:t>
            </a:r>
            <a:endParaRPr lang="en-US" dirty="0"/>
          </a:p>
          <a:p>
            <a:pPr lvl="1"/>
            <a:r>
              <a:rPr lang="en-US" dirty="0"/>
              <a:t>Total </a:t>
            </a:r>
            <a:r>
              <a:rPr lang="en-US" dirty="0" smtClean="0"/>
              <a:t>awarded $840K for round 1 and $780K for round 2 by </a:t>
            </a:r>
            <a:r>
              <a:rPr lang="en-US" dirty="0"/>
              <a:t>DWR Grant</a:t>
            </a:r>
          </a:p>
          <a:p>
            <a:pPr lvl="1">
              <a:defRPr/>
            </a:pPr>
            <a:r>
              <a:rPr lang="en-US" dirty="0" smtClean="0"/>
              <a:t>For round 1, contract executed in 2014, to be completed by 2017</a:t>
            </a:r>
            <a:endParaRPr lang="en-US" dirty="0"/>
          </a:p>
          <a:p>
            <a:pPr lvl="1">
              <a:defRPr/>
            </a:pPr>
            <a:r>
              <a:rPr lang="en-US" dirty="0" smtClean="0"/>
              <a:t>Update the Automated Local Evaluation in Real Time (ALERT) 2 system</a:t>
            </a:r>
          </a:p>
          <a:p>
            <a:pPr lvl="1">
              <a:defRPr/>
            </a:pPr>
            <a:r>
              <a:rPr lang="en-US" dirty="0" smtClean="0"/>
              <a:t>Consist of gages, radio towers and receivers to monitor river and stream water levels, rainfall and others</a:t>
            </a:r>
          </a:p>
          <a:p>
            <a:pPr lvl="1">
              <a:defRPr/>
            </a:pPr>
            <a:r>
              <a:rPr lang="en-US" dirty="0" smtClean="0"/>
              <a:t>Use as an emergency communications tool</a:t>
            </a:r>
          </a:p>
        </p:txBody>
      </p:sp>
      <p:sp>
        <p:nvSpPr>
          <p:cNvPr id="3" name="Title 2"/>
          <p:cNvSpPr>
            <a:spLocks noGrp="1"/>
          </p:cNvSpPr>
          <p:nvPr>
            <p:ph type="title"/>
          </p:nvPr>
        </p:nvSpPr>
        <p:spPr/>
        <p:txBody>
          <a:bodyPr>
            <a:normAutofit fontScale="90000"/>
          </a:bodyPr>
          <a:lstStyle/>
          <a:p>
            <a:r>
              <a:rPr lang="en-US" dirty="0" smtClean="0"/>
              <a:t>Statewide Flood ER Grants Highlights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98885"/>
            <a:ext cx="2242673"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895600"/>
            <a:ext cx="2223473" cy="35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134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Ventura County Project Grants Highlights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162800" cy="544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38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597753" cy="5105400"/>
          </a:xfrm>
        </p:spPr>
        <p:txBody>
          <a:bodyPr>
            <a:normAutofit fontScale="92500" lnSpcReduction="20000"/>
          </a:bodyPr>
          <a:lstStyle/>
          <a:p>
            <a:r>
              <a:rPr lang="en-US" dirty="0" smtClean="0"/>
              <a:t>Reclamation District (RD) 108 Project</a:t>
            </a:r>
          </a:p>
          <a:p>
            <a:pPr lvl="1"/>
            <a:r>
              <a:rPr lang="en-US" dirty="0" smtClean="0"/>
              <a:t>Total </a:t>
            </a:r>
            <a:r>
              <a:rPr lang="en-US" dirty="0"/>
              <a:t>awarded </a:t>
            </a:r>
            <a:r>
              <a:rPr lang="en-US" dirty="0" smtClean="0"/>
              <a:t>$1.2million for round 1 and $680k for round 2 by </a:t>
            </a:r>
            <a:r>
              <a:rPr lang="en-US" dirty="0"/>
              <a:t>DWR Grant</a:t>
            </a:r>
          </a:p>
          <a:p>
            <a:pPr lvl="1">
              <a:defRPr/>
            </a:pPr>
            <a:r>
              <a:rPr lang="en-US" dirty="0" smtClean="0"/>
              <a:t>For round 1, contract </a:t>
            </a:r>
            <a:r>
              <a:rPr lang="en-US" dirty="0"/>
              <a:t>executed in 2014, </a:t>
            </a:r>
            <a:r>
              <a:rPr lang="en-US" dirty="0" smtClean="0"/>
              <a:t>to </a:t>
            </a:r>
            <a:r>
              <a:rPr lang="en-US" dirty="0"/>
              <a:t>be c</a:t>
            </a:r>
            <a:r>
              <a:rPr lang="en-US" dirty="0" smtClean="0"/>
              <a:t>ompleted </a:t>
            </a:r>
            <a:r>
              <a:rPr lang="en-US" dirty="0"/>
              <a:t>by 2017</a:t>
            </a:r>
          </a:p>
          <a:p>
            <a:pPr lvl="1">
              <a:defRPr/>
            </a:pPr>
            <a:r>
              <a:rPr lang="en-US" dirty="0" smtClean="0"/>
              <a:t>Update and develop Emergency Operations Plans </a:t>
            </a:r>
            <a:endParaRPr lang="en-US" dirty="0"/>
          </a:p>
          <a:p>
            <a:pPr lvl="1">
              <a:defRPr/>
            </a:pPr>
            <a:r>
              <a:rPr lang="en-US" dirty="0" smtClean="0"/>
              <a:t>Create a Unified Flood Fight Command System Operations Manual</a:t>
            </a:r>
          </a:p>
          <a:p>
            <a:pPr lvl="1">
              <a:defRPr/>
            </a:pPr>
            <a:r>
              <a:rPr lang="en-US" dirty="0" smtClean="0"/>
              <a:t>Develop flood contingency maps</a:t>
            </a:r>
          </a:p>
          <a:p>
            <a:pPr lvl="1">
              <a:defRPr/>
            </a:pPr>
            <a:r>
              <a:rPr lang="en-US" dirty="0" smtClean="0"/>
              <a:t>Develop a training plan for FEMA reimbursement</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Statewide Flood ER Grants Highlights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219200"/>
            <a:ext cx="1278279" cy="1462772"/>
          </a:xfrm>
          <a:prstGeom prst="rect">
            <a:avLst/>
          </a:prstGeom>
          <a:noFill/>
          <a:ln w="9525">
            <a:solidFill>
              <a:schemeClr val="tx1"/>
            </a:solidFill>
            <a:miter lim="800000"/>
            <a:headEnd/>
            <a:tailEnd/>
          </a:ln>
          <a:scene3d>
            <a:camera prst="isometricLeftDown"/>
            <a:lightRig rig="threePt" dir="t"/>
          </a:scene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548" y="1371600"/>
            <a:ext cx="1177792" cy="1462772"/>
          </a:xfrm>
          <a:prstGeom prst="rect">
            <a:avLst/>
          </a:prstGeom>
          <a:noFill/>
          <a:ln w="9525">
            <a:solidFill>
              <a:schemeClr val="tx1"/>
            </a:solidFill>
            <a:miter lim="800000"/>
            <a:headEnd/>
            <a:tailEnd/>
          </a:ln>
          <a:scene3d>
            <a:camera prst="isometricLeftDown"/>
            <a:lightRig rig="threePt" dir="t"/>
          </a:scene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906" y="1514239"/>
            <a:ext cx="1278279" cy="1462772"/>
          </a:xfrm>
          <a:prstGeom prst="rect">
            <a:avLst/>
          </a:prstGeom>
          <a:noFill/>
          <a:ln w="9525">
            <a:solidFill>
              <a:schemeClr val="tx1"/>
            </a:solidFill>
            <a:miter lim="800000"/>
            <a:headEnd/>
            <a:tailEnd/>
          </a:ln>
          <a:scene3d>
            <a:camera prst="isometricLeftDown"/>
            <a:lightRig rig="threePt" dir="t"/>
          </a:scene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73841" y="2977011"/>
            <a:ext cx="2613142" cy="3216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795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Overview</a:t>
            </a:r>
            <a:endParaRPr lang="en-US" sz="3600" u="sng" dirty="0"/>
          </a:p>
        </p:txBody>
      </p:sp>
      <p:sp>
        <p:nvSpPr>
          <p:cNvPr id="3" name="Content Placeholder 2"/>
          <p:cNvSpPr>
            <a:spLocks noGrp="1"/>
          </p:cNvSpPr>
          <p:nvPr>
            <p:ph idx="1"/>
          </p:nvPr>
        </p:nvSpPr>
        <p:spPr>
          <a:xfrm>
            <a:off x="1066800" y="1600200"/>
            <a:ext cx="7924800" cy="4648200"/>
          </a:xfrm>
        </p:spPr>
        <p:txBody>
          <a:bodyPr>
            <a:normAutofit fontScale="70000" lnSpcReduction="20000"/>
          </a:bodyPr>
          <a:lstStyle/>
          <a:p>
            <a:r>
              <a:rPr lang="en-US" dirty="0" smtClean="0"/>
              <a:t>Overview of Flood Preparedness Efforts (John Paasch)</a:t>
            </a:r>
          </a:p>
          <a:p>
            <a:endParaRPr lang="en-US" dirty="0" smtClean="0"/>
          </a:p>
          <a:p>
            <a:r>
              <a:rPr lang="en-US" dirty="0" smtClean="0"/>
              <a:t>Grant Program, Grant Types, and Delta Grants Highlights (K.C. Richmond)</a:t>
            </a:r>
          </a:p>
          <a:p>
            <a:endParaRPr lang="en-US" dirty="0" smtClean="0"/>
          </a:p>
          <a:p>
            <a:r>
              <a:rPr lang="en-US" dirty="0" smtClean="0"/>
              <a:t>Statewide Emergency Response Grants Highlights (Ally Wu)</a:t>
            </a:r>
          </a:p>
          <a:p>
            <a:endParaRPr lang="en-US" dirty="0" smtClean="0"/>
          </a:p>
          <a:p>
            <a:r>
              <a:rPr lang="en-US" dirty="0" smtClean="0"/>
              <a:t>Local Participant Experiences and Products (Local Agency Grant Awardees)</a:t>
            </a:r>
          </a:p>
          <a:p>
            <a:endParaRPr lang="en-US" dirty="0" smtClean="0"/>
          </a:p>
          <a:p>
            <a:r>
              <a:rPr lang="en-US" dirty="0" smtClean="0"/>
              <a:t>Closing Remarks (John Paasch)</a:t>
            </a:r>
            <a:endParaRPr lang="en-US" dirty="0"/>
          </a:p>
        </p:txBody>
      </p:sp>
      <p:sp>
        <p:nvSpPr>
          <p:cNvPr id="4" name="Date Placeholder 3"/>
          <p:cNvSpPr>
            <a:spLocks noGrp="1"/>
          </p:cNvSpPr>
          <p:nvPr>
            <p:ph type="dt" sz="half" idx="10"/>
          </p:nvPr>
        </p:nvSpPr>
        <p:spPr/>
        <p:txBody>
          <a:bodyPr/>
          <a:lstStyle/>
          <a:p>
            <a:fld id="{AFD40445-81DD-45F3-AAFE-1BEA3EFFA223}" type="datetime1">
              <a:rPr lang="en-US" smtClean="0">
                <a:solidFill>
                  <a:srgbClr val="4F81BD">
                    <a:lumMod val="75000"/>
                  </a:srgbClr>
                </a:solidFill>
              </a:rPr>
              <a:pPr/>
              <a:t>3/23/2016</a:t>
            </a:fld>
            <a:endParaRPr lang="en-US" dirty="0">
              <a:solidFill>
                <a:srgbClr val="4F81BD">
                  <a:lumMod val="75000"/>
                </a:srgbClr>
              </a:solidFill>
            </a:endParaRPr>
          </a:p>
        </p:txBody>
      </p:sp>
      <p:sp>
        <p:nvSpPr>
          <p:cNvPr id="5" name="Slide Number Placeholder 4"/>
          <p:cNvSpPr>
            <a:spLocks noGrp="1"/>
          </p:cNvSpPr>
          <p:nvPr>
            <p:ph type="sldNum" sz="quarter" idx="12"/>
          </p:nvPr>
        </p:nvSpPr>
        <p:spPr/>
        <p:txBody>
          <a:bodyPr/>
          <a:lstStyle/>
          <a:p>
            <a:fld id="{846B7EB5-7FB7-4E9E-BE22-7DA8A6BF372B}" type="slidenum">
              <a:rPr lang="en-US" smtClean="0">
                <a:solidFill>
                  <a:srgbClr val="4F81BD">
                    <a:lumMod val="75000"/>
                  </a:srgbClr>
                </a:solidFill>
              </a:rPr>
              <a:pPr/>
              <a:t>2</a:t>
            </a:fld>
            <a:endParaRPr lang="en-US">
              <a:solidFill>
                <a:srgbClr val="4F81BD">
                  <a:lumMod val="75000"/>
                </a:srgbClr>
              </a:solidFill>
            </a:endParaRPr>
          </a:p>
        </p:txBody>
      </p:sp>
    </p:spTree>
    <p:extLst>
      <p:ext uri="{BB962C8B-B14F-4D97-AF65-F5344CB8AC3E}">
        <p14:creationId xmlns:p14="http://schemas.microsoft.com/office/powerpoint/2010/main" val="205548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924800" cy="1143000"/>
          </a:xfrm>
        </p:spPr>
        <p:txBody>
          <a:bodyPr>
            <a:normAutofit fontScale="90000"/>
          </a:bodyPr>
          <a:lstStyle/>
          <a:p>
            <a:r>
              <a:rPr lang="en-US" sz="3600" u="sng" dirty="0" smtClean="0"/>
              <a:t>Statewide Flood ER Grants Next Steps</a:t>
            </a:r>
            <a:endParaRPr lang="en-US" sz="3600" u="sng" dirty="0"/>
          </a:p>
        </p:txBody>
      </p:sp>
      <p:sp>
        <p:nvSpPr>
          <p:cNvPr id="5" name="Content Placeholder 4"/>
          <p:cNvSpPr>
            <a:spLocks noGrp="1"/>
          </p:cNvSpPr>
          <p:nvPr>
            <p:ph idx="1"/>
          </p:nvPr>
        </p:nvSpPr>
        <p:spPr>
          <a:xfrm>
            <a:off x="1066800" y="1143000"/>
            <a:ext cx="7924800" cy="5105400"/>
          </a:xfrm>
        </p:spPr>
        <p:txBody>
          <a:bodyPr/>
          <a:lstStyle/>
          <a:p>
            <a:pPr marL="0" indent="0" algn="ctr">
              <a:buNone/>
            </a:pPr>
            <a:r>
              <a:rPr lang="en-US" dirty="0" smtClean="0"/>
              <a:t>Future Solicitations</a:t>
            </a:r>
          </a:p>
          <a:p>
            <a:endParaRPr lang="en-US" dirty="0"/>
          </a:p>
          <a:p>
            <a:endParaRPr lang="en-US" dirty="0" smtClean="0"/>
          </a:p>
          <a:p>
            <a:endParaRPr lang="en-US" dirty="0"/>
          </a:p>
          <a:p>
            <a:endParaRPr lang="en-US" dirty="0" smtClean="0"/>
          </a:p>
        </p:txBody>
      </p:sp>
      <p:sp>
        <p:nvSpPr>
          <p:cNvPr id="3" name="Date Placeholder 2"/>
          <p:cNvSpPr>
            <a:spLocks noGrp="1"/>
          </p:cNvSpPr>
          <p:nvPr>
            <p:ph type="dt" sz="half" idx="10"/>
          </p:nvPr>
        </p:nvSpPr>
        <p:spPr>
          <a:xfrm>
            <a:off x="1066800" y="6324600"/>
            <a:ext cx="2133600" cy="365125"/>
          </a:xfrm>
        </p:spPr>
        <p:txBody>
          <a:bodyPr/>
          <a:lstStyle/>
          <a:p>
            <a:fld id="{34977CF1-A509-4E04-83DE-747E1F4BC964}" type="datetime1">
              <a:rPr lang="en-US" smtClean="0">
                <a:solidFill>
                  <a:srgbClr val="4F81BD">
                    <a:lumMod val="75000"/>
                  </a:srgbClr>
                </a:solidFill>
              </a:rPr>
              <a:t>3/23/2016</a:t>
            </a:fld>
            <a:endParaRPr lang="en-US" dirty="0">
              <a:solidFill>
                <a:srgbClr val="4F81BD">
                  <a:lumMod val="75000"/>
                </a:srgbClr>
              </a:solidFill>
            </a:endParaRPr>
          </a:p>
        </p:txBody>
      </p:sp>
      <p:sp>
        <p:nvSpPr>
          <p:cNvPr id="4" name="Slide Number Placeholder 3"/>
          <p:cNvSpPr>
            <a:spLocks noGrp="1"/>
          </p:cNvSpPr>
          <p:nvPr>
            <p:ph type="sldNum" sz="quarter" idx="12"/>
          </p:nvPr>
        </p:nvSpPr>
        <p:spPr/>
        <p:txBody>
          <a:bodyPr/>
          <a:lstStyle/>
          <a:p>
            <a:fld id="{14724B6F-8CD7-4AD6-9D55-EB501BDF57F3}" type="slidenum">
              <a:rPr lang="en-US" smtClean="0">
                <a:solidFill>
                  <a:srgbClr val="4F81BD">
                    <a:lumMod val="75000"/>
                  </a:srgbClr>
                </a:solidFill>
              </a:rPr>
              <a:pPr/>
              <a:t>20</a:t>
            </a:fld>
            <a:endParaRPr lang="en-US" dirty="0">
              <a:solidFill>
                <a:srgbClr val="4F81BD">
                  <a:lumMod val="75000"/>
                </a:srgbClr>
              </a:solidFill>
            </a:endParaRPr>
          </a:p>
        </p:txBody>
      </p:sp>
      <p:grpSp>
        <p:nvGrpSpPr>
          <p:cNvPr id="9" name="Group 8"/>
          <p:cNvGrpSpPr/>
          <p:nvPr/>
        </p:nvGrpSpPr>
        <p:grpSpPr>
          <a:xfrm rot="10800000">
            <a:off x="1219200" y="1981200"/>
            <a:ext cx="7381605" cy="685803"/>
            <a:chOff x="821335" y="22"/>
            <a:chExt cx="6511617" cy="762670"/>
          </a:xfrm>
          <a:scene3d>
            <a:camera prst="orthographicFront"/>
            <a:lightRig rig="flat" dir="t"/>
          </a:scene3d>
        </p:grpSpPr>
        <p:sp>
          <p:nvSpPr>
            <p:cNvPr id="10" name="Round Same Side Corner Rectangle 9"/>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rot="10800000">
              <a:off x="821337" y="37251"/>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smtClean="0">
                  <a:solidFill>
                    <a:prstClr val="black">
                      <a:hueOff val="0"/>
                      <a:satOff val="0"/>
                      <a:lumOff val="0"/>
                      <a:alphaOff val="0"/>
                    </a:prstClr>
                  </a:solidFill>
                </a:rPr>
                <a:t>Third </a:t>
              </a:r>
              <a:r>
                <a:rPr lang="en-US" b="1" dirty="0">
                  <a:solidFill>
                    <a:prstClr val="black">
                      <a:hueOff val="0"/>
                      <a:satOff val="0"/>
                      <a:lumOff val="0"/>
                      <a:alphaOff val="0"/>
                    </a:prstClr>
                  </a:solidFill>
                </a:rPr>
                <a:t>Statewide Grant proposal solicitation package expected </a:t>
              </a:r>
              <a:r>
                <a:rPr lang="en-US" b="1" dirty="0" smtClean="0">
                  <a:solidFill>
                    <a:prstClr val="black">
                      <a:hueOff val="0"/>
                      <a:satOff val="0"/>
                      <a:lumOff val="0"/>
                      <a:alphaOff val="0"/>
                    </a:prstClr>
                  </a:solidFill>
                </a:rPr>
                <a:t>2017</a:t>
              </a:r>
              <a:endParaRPr lang="en-US" b="1" dirty="0">
                <a:solidFill>
                  <a:prstClr val="black">
                    <a:hueOff val="0"/>
                    <a:satOff val="0"/>
                    <a:lumOff val="0"/>
                    <a:alphaOff val="0"/>
                  </a:prstClr>
                </a:solidFill>
              </a:endParaRPr>
            </a:p>
          </p:txBody>
        </p:sp>
      </p:grpSp>
      <p:grpSp>
        <p:nvGrpSpPr>
          <p:cNvPr id="12" name="Group 11"/>
          <p:cNvGrpSpPr/>
          <p:nvPr/>
        </p:nvGrpSpPr>
        <p:grpSpPr>
          <a:xfrm rot="10800000">
            <a:off x="1219196" y="4595941"/>
            <a:ext cx="7381605" cy="585658"/>
            <a:chOff x="821336" y="13452"/>
            <a:chExt cx="6511617" cy="695419"/>
          </a:xfrm>
          <a:scene3d>
            <a:camera prst="orthographicFront"/>
            <a:lightRig rig="flat" dir="t"/>
          </a:scene3d>
        </p:grpSpPr>
        <p:sp>
          <p:nvSpPr>
            <p:cNvPr id="13" name="Round Same Side Corner Rectangle 12"/>
            <p:cNvSpPr/>
            <p:nvPr/>
          </p:nvSpPr>
          <p:spPr>
            <a:xfrm rot="16200000">
              <a:off x="3729435" y="-2894647"/>
              <a:ext cx="695419"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vert="vert270" anchor="ctr"/>
            <a:lstStyle/>
            <a:p>
              <a:pPr algn="ctr"/>
              <a:r>
                <a:rPr lang="en-US" b="1" dirty="0">
                  <a:solidFill>
                    <a:prstClr val="black">
                      <a:hueOff val="0"/>
                      <a:satOff val="0"/>
                      <a:lumOff val="0"/>
                      <a:alphaOff val="0"/>
                    </a:prstClr>
                  </a:solidFill>
                </a:rPr>
                <a:t>Up to $5000 in application cost reimbursement for successful applicants </a:t>
              </a:r>
            </a:p>
          </p:txBody>
        </p:sp>
        <p:sp>
          <p:nvSpPr>
            <p:cNvPr id="14" name="Round Same Side Corner Rectangle 4"/>
            <p:cNvSpPr/>
            <p:nvPr/>
          </p:nvSpPr>
          <p:spPr>
            <a:xfrm rot="10800000">
              <a:off x="821337" y="13452"/>
              <a:ext cx="6347923" cy="6682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endParaRPr lang="en-US" dirty="0">
                <a:solidFill>
                  <a:prstClr val="black">
                    <a:hueOff val="0"/>
                    <a:satOff val="0"/>
                    <a:lumOff val="0"/>
                    <a:alphaOff val="0"/>
                  </a:prstClr>
                </a:solidFill>
              </a:endParaRPr>
            </a:p>
          </p:txBody>
        </p:sp>
      </p:grpSp>
      <p:grpSp>
        <p:nvGrpSpPr>
          <p:cNvPr id="15" name="Group 14"/>
          <p:cNvGrpSpPr/>
          <p:nvPr/>
        </p:nvGrpSpPr>
        <p:grpSpPr>
          <a:xfrm rot="10800000">
            <a:off x="1219200" y="3317807"/>
            <a:ext cx="7381605" cy="644592"/>
            <a:chOff x="821335" y="22"/>
            <a:chExt cx="6511617" cy="762670"/>
          </a:xfrm>
          <a:scene3d>
            <a:camera prst="orthographicFront"/>
            <a:lightRig rig="flat" dir="t"/>
          </a:scene3d>
        </p:grpSpPr>
        <p:sp>
          <p:nvSpPr>
            <p:cNvPr id="16" name="Round Same Side Corner Rectangle 15"/>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rot="10800000">
              <a:off x="821337" y="37251"/>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a:solidFill>
                    <a:prstClr val="black">
                      <a:hueOff val="0"/>
                      <a:satOff val="0"/>
                      <a:lumOff val="0"/>
                      <a:alphaOff val="0"/>
                    </a:prstClr>
                  </a:solidFill>
                </a:rPr>
                <a:t>Increased potential for non-planning project activity type funding</a:t>
              </a:r>
            </a:p>
          </p:txBody>
        </p:sp>
      </p:grpSp>
    </p:spTree>
    <p:extLst>
      <p:ext uri="{BB962C8B-B14F-4D97-AF65-F5344CB8AC3E}">
        <p14:creationId xmlns:p14="http://schemas.microsoft.com/office/powerpoint/2010/main" val="355604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3600" u="sng" dirty="0" smtClean="0"/>
              <a:t>Local Agency Participants</a:t>
            </a:r>
            <a:endParaRPr lang="en-US" sz="3600" u="sng" dirty="0"/>
          </a:p>
        </p:txBody>
      </p:sp>
      <p:sp>
        <p:nvSpPr>
          <p:cNvPr id="4" name="Date Placeholder 3"/>
          <p:cNvSpPr>
            <a:spLocks noGrp="1"/>
          </p:cNvSpPr>
          <p:nvPr>
            <p:ph type="dt" sz="half" idx="10"/>
          </p:nvPr>
        </p:nvSpPr>
        <p:spPr/>
        <p:txBody>
          <a:bodyPr/>
          <a:lstStyle/>
          <a:p>
            <a:fld id="{AFD40445-81DD-45F3-AAFE-1BEA3EFFA223}" type="datetime1">
              <a:rPr lang="en-US" smtClean="0">
                <a:solidFill>
                  <a:srgbClr val="4F81BD">
                    <a:lumMod val="75000"/>
                  </a:srgbClr>
                </a:solidFill>
              </a:rPr>
              <a:pPr/>
              <a:t>3/23/2016</a:t>
            </a:fld>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p>
            <a:fld id="{846B7EB5-7FB7-4E9E-BE22-7DA8A6BF372B}" type="slidenum">
              <a:rPr lang="en-US" smtClean="0">
                <a:solidFill>
                  <a:srgbClr val="4F81BD">
                    <a:lumMod val="75000"/>
                  </a:srgbClr>
                </a:solidFill>
              </a:rPr>
              <a:pPr/>
              <a:t>21</a:t>
            </a:fld>
            <a:endParaRPr lang="en-US">
              <a:solidFill>
                <a:srgbClr val="4F81BD">
                  <a:lumMod val="75000"/>
                </a:srgbClr>
              </a:solidFill>
            </a:endParaRPr>
          </a:p>
        </p:txBody>
      </p:sp>
    </p:spTree>
    <p:extLst>
      <p:ext uri="{BB962C8B-B14F-4D97-AF65-F5344CB8AC3E}">
        <p14:creationId xmlns:p14="http://schemas.microsoft.com/office/powerpoint/2010/main" val="393501372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015" y="1148248"/>
            <a:ext cx="8728320" cy="1671152"/>
          </a:xfrm>
          <a:prstGeom prst="rect">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5" name="Title 2"/>
          <p:cNvSpPr txBox="1">
            <a:spLocks/>
          </p:cNvSpPr>
          <p:nvPr/>
        </p:nvSpPr>
        <p:spPr bwMode="auto">
          <a:xfrm>
            <a:off x="673094" y="1188555"/>
            <a:ext cx="7831647" cy="1798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chemeClr val="tx2">
                  <a:lumMod val="75000"/>
                </a:schemeClr>
              </a:solidFill>
              <a:effectLst/>
              <a:uLnTx/>
              <a:uFillTx/>
              <a:latin typeface="+mj-lt"/>
              <a:ea typeface="+mj-ea"/>
              <a:cs typeface="Tahoma" pitchFamily="34" charset="0"/>
            </a:endParaRPr>
          </a:p>
        </p:txBody>
      </p:sp>
      <p:sp>
        <p:nvSpPr>
          <p:cNvPr id="7" name="Rectangle 6"/>
          <p:cNvSpPr/>
          <p:nvPr/>
        </p:nvSpPr>
        <p:spPr>
          <a:xfrm>
            <a:off x="215015" y="2855895"/>
            <a:ext cx="8728320" cy="984885"/>
          </a:xfrm>
          <a:prstGeom prst="rect">
            <a:avLst/>
          </a:prstGeom>
        </p:spPr>
        <p:txBody>
          <a:bodyPr wrap="square">
            <a:spAutoFit/>
          </a:bodyPr>
          <a:lstStyle/>
          <a:p>
            <a:r>
              <a:rPr lang="en-US" sz="2200" b="1" dirty="0" smtClean="0"/>
              <a:t>For more information or to be added to the email notification list contact</a:t>
            </a:r>
          </a:p>
          <a:p>
            <a:endParaRPr lang="en-US" dirty="0" smtClean="0"/>
          </a:p>
          <a:p>
            <a:endParaRPr lang="en-US" dirty="0" smtClean="0"/>
          </a:p>
        </p:txBody>
      </p:sp>
      <p:sp>
        <p:nvSpPr>
          <p:cNvPr id="12" name="Rectangle 11"/>
          <p:cNvSpPr/>
          <p:nvPr/>
        </p:nvSpPr>
        <p:spPr>
          <a:xfrm>
            <a:off x="400049" y="1385232"/>
            <a:ext cx="8340189" cy="954107"/>
          </a:xfrm>
          <a:prstGeom prst="rect">
            <a:avLst/>
          </a:prstGeom>
        </p:spPr>
        <p:txBody>
          <a:bodyPr wrap="square">
            <a:spAutoFit/>
          </a:bodyPr>
          <a:lstStyle/>
          <a:p>
            <a:r>
              <a:rPr lang="en-US" sz="2800" b="1" dirty="0" smtClean="0">
                <a:latin typeface="+mj-lt"/>
              </a:rPr>
              <a:t>Webpage:</a:t>
            </a:r>
          </a:p>
          <a:p>
            <a:r>
              <a:rPr lang="en-US" sz="2800" b="1" dirty="0" smtClean="0">
                <a:latin typeface="+mj-lt"/>
              </a:rPr>
              <a:t>    </a:t>
            </a:r>
            <a:r>
              <a:rPr lang="en-US" sz="2800" b="1" dirty="0" smtClean="0">
                <a:latin typeface="+mj-lt"/>
                <a:hlinkClick r:id="rId3"/>
              </a:rPr>
              <a:t>www.water.ca.gov/floodmgmt/hafoo/fob/floodER</a:t>
            </a:r>
            <a:r>
              <a:rPr lang="en-US" sz="2800" b="1" dirty="0" smtClean="0">
                <a:latin typeface="+mj-lt"/>
              </a:rPr>
              <a:t> </a:t>
            </a:r>
            <a:endParaRPr lang="en-US" sz="2800" dirty="0">
              <a:latin typeface="+mj-lt"/>
            </a:endParaRPr>
          </a:p>
        </p:txBody>
      </p:sp>
      <p:grpSp>
        <p:nvGrpSpPr>
          <p:cNvPr id="18" name="Group 17"/>
          <p:cNvGrpSpPr/>
          <p:nvPr/>
        </p:nvGrpSpPr>
        <p:grpSpPr>
          <a:xfrm>
            <a:off x="4133255" y="5332531"/>
            <a:ext cx="4491379" cy="1373069"/>
            <a:chOff x="0" y="2509866"/>
            <a:chExt cx="8548289" cy="863460"/>
          </a:xfrm>
        </p:grpSpPr>
        <p:sp>
          <p:nvSpPr>
            <p:cNvPr id="19" name="Rounded Rectangle 18"/>
            <p:cNvSpPr/>
            <p:nvPr/>
          </p:nvSpPr>
          <p:spPr>
            <a:xfrm>
              <a:off x="0" y="250986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42150" y="2552017"/>
              <a:ext cx="8467712"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en-US" sz="2400" dirty="0" smtClean="0"/>
                <a:t>William Wong</a:t>
              </a:r>
            </a:p>
            <a:p>
              <a:pPr lvl="0" algn="ctr"/>
              <a:r>
                <a:rPr lang="en-US" sz="2400" dirty="0" smtClean="0"/>
                <a:t>(916) 574-2305</a:t>
              </a:r>
            </a:p>
            <a:p>
              <a:pPr lvl="0" algn="ctr"/>
              <a:r>
                <a:rPr lang="en-US" sz="2400" dirty="0" smtClean="0"/>
                <a:t>William.Wong@water.ca.gov</a:t>
              </a:r>
              <a:endParaRPr lang="en-US" sz="2400" dirty="0"/>
            </a:p>
          </p:txBody>
        </p:sp>
      </p:grpSp>
      <p:sp>
        <p:nvSpPr>
          <p:cNvPr id="14" name="Title 2"/>
          <p:cNvSpPr>
            <a:spLocks noGrp="1"/>
          </p:cNvSpPr>
          <p:nvPr>
            <p:ph type="title"/>
          </p:nvPr>
        </p:nvSpPr>
        <p:spPr>
          <a:xfrm>
            <a:off x="647826" y="381000"/>
            <a:ext cx="8023469" cy="533400"/>
          </a:xfrm>
        </p:spPr>
        <p:txBody>
          <a:bodyPr>
            <a:noAutofit/>
          </a:bodyPr>
          <a:lstStyle/>
          <a:p>
            <a:pPr algn="ctr"/>
            <a:r>
              <a:rPr lang="en-US" u="sng" dirty="0">
                <a:solidFill>
                  <a:srgbClr val="002060"/>
                </a:solidFill>
                <a:latin typeface="Arial" panose="020B0604020202020204" pitchFamily="34" charset="0"/>
                <a:cs typeface="Arial" panose="020B0604020202020204" pitchFamily="34" charset="0"/>
              </a:rPr>
              <a:t>Available Resources</a:t>
            </a:r>
          </a:p>
        </p:txBody>
      </p:sp>
      <p:grpSp>
        <p:nvGrpSpPr>
          <p:cNvPr id="15" name="Group 14"/>
          <p:cNvGrpSpPr/>
          <p:nvPr/>
        </p:nvGrpSpPr>
        <p:grpSpPr>
          <a:xfrm>
            <a:off x="4158065" y="3663722"/>
            <a:ext cx="4466570" cy="1364009"/>
            <a:chOff x="0" y="2509865"/>
            <a:chExt cx="8548290" cy="863460"/>
          </a:xfrm>
        </p:grpSpPr>
        <p:sp>
          <p:nvSpPr>
            <p:cNvPr id="16" name="Rounded Rectangle 15"/>
            <p:cNvSpPr/>
            <p:nvPr/>
          </p:nvSpPr>
          <p:spPr>
            <a:xfrm>
              <a:off x="0" y="2509865"/>
              <a:ext cx="8548290"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2151" y="2552017"/>
              <a:ext cx="8478895"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en-US" sz="2400" dirty="0" smtClean="0"/>
                <a:t>Liz Bryson</a:t>
              </a:r>
            </a:p>
            <a:p>
              <a:pPr lvl="0" algn="ctr"/>
              <a:r>
                <a:rPr lang="en-US" sz="2400" dirty="0" smtClean="0"/>
                <a:t>(916) 574-1358</a:t>
              </a:r>
            </a:p>
            <a:p>
              <a:pPr lvl="0" algn="ctr"/>
              <a:r>
                <a:rPr lang="en-US" sz="2400" dirty="0" smtClean="0"/>
                <a:t>Elizabeth.Bryson@water.ca.gov</a:t>
              </a:r>
              <a:endParaRPr lang="en-US" sz="2400" dirty="0"/>
            </a:p>
          </p:txBody>
        </p:sp>
      </p:grpSp>
      <p:sp>
        <p:nvSpPr>
          <p:cNvPr id="21" name="Rectangle 20"/>
          <p:cNvSpPr/>
          <p:nvPr/>
        </p:nvSpPr>
        <p:spPr>
          <a:xfrm>
            <a:off x="400049" y="3729335"/>
            <a:ext cx="3562351" cy="461665"/>
          </a:xfrm>
          <a:prstGeom prst="rect">
            <a:avLst/>
          </a:prstGeom>
        </p:spPr>
        <p:txBody>
          <a:bodyPr wrap="square" anchor="ctr">
            <a:spAutoFit/>
          </a:bodyPr>
          <a:lstStyle/>
          <a:p>
            <a:pPr algn="ctr"/>
            <a:r>
              <a:rPr lang="en-US" sz="2400" b="1" dirty="0" smtClean="0"/>
              <a:t>Statewide Grants:</a:t>
            </a:r>
          </a:p>
        </p:txBody>
      </p:sp>
      <p:sp>
        <p:nvSpPr>
          <p:cNvPr id="23" name="Rectangle 22"/>
          <p:cNvSpPr/>
          <p:nvPr/>
        </p:nvSpPr>
        <p:spPr>
          <a:xfrm>
            <a:off x="381000" y="5404266"/>
            <a:ext cx="3562351" cy="461665"/>
          </a:xfrm>
          <a:prstGeom prst="rect">
            <a:avLst/>
          </a:prstGeom>
        </p:spPr>
        <p:txBody>
          <a:bodyPr wrap="square" anchor="ctr">
            <a:spAutoFit/>
          </a:bodyPr>
          <a:lstStyle/>
          <a:p>
            <a:pPr algn="ctr"/>
            <a:r>
              <a:rPr lang="en-US" sz="2400" b="1" dirty="0" smtClean="0"/>
              <a:t>Delta Grants:</a:t>
            </a:r>
          </a:p>
        </p:txBody>
      </p:sp>
    </p:spTree>
    <p:extLst>
      <p:ext uri="{BB962C8B-B14F-4D97-AF65-F5344CB8AC3E}">
        <p14:creationId xmlns:p14="http://schemas.microsoft.com/office/powerpoint/2010/main" val="167592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DWR Flood Preparedness Efforts &amp; Flood ER Grants</a:t>
            </a:r>
            <a:endParaRPr lang="en-US" dirty="0"/>
          </a:p>
        </p:txBody>
      </p:sp>
      <p:sp>
        <p:nvSpPr>
          <p:cNvPr id="3" name="Content Placeholder 2"/>
          <p:cNvSpPr>
            <a:spLocks noGrp="1"/>
          </p:cNvSpPr>
          <p:nvPr>
            <p:ph idx="1"/>
          </p:nvPr>
        </p:nvSpPr>
        <p:spPr>
          <a:xfrm>
            <a:off x="1066800" y="2514600"/>
            <a:ext cx="7924800" cy="3763963"/>
          </a:xfrm>
        </p:spPr>
        <p:txBody>
          <a:bodyPr>
            <a:normAutofit lnSpcReduction="10000"/>
          </a:bodyPr>
          <a:lstStyle/>
          <a:p>
            <a:pPr lvl="1"/>
            <a:r>
              <a:rPr lang="en-US" dirty="0"/>
              <a:t>Flood Safety Planning prepares locals, counties, and regions</a:t>
            </a:r>
          </a:p>
          <a:p>
            <a:pPr lvl="1"/>
            <a:r>
              <a:rPr lang="en-US" dirty="0" smtClean="0"/>
              <a:t>Improved operational capacity to respond to flood emergencies</a:t>
            </a:r>
          </a:p>
          <a:p>
            <a:pPr lvl="1"/>
            <a:r>
              <a:rPr lang="en-US" dirty="0" smtClean="0"/>
              <a:t>Increased self-reliance of local agencies and regions under SEMS</a:t>
            </a:r>
          </a:p>
          <a:p>
            <a:pPr lvl="1"/>
            <a:r>
              <a:rPr lang="en-US" dirty="0"/>
              <a:t>DWR better able to support local </a:t>
            </a:r>
            <a:r>
              <a:rPr lang="en-US" dirty="0" smtClean="0"/>
              <a:t>response</a:t>
            </a:r>
          </a:p>
          <a:p>
            <a:pPr lvl="1"/>
            <a:r>
              <a:rPr lang="en-US" dirty="0" smtClean="0"/>
              <a:t>Local, County, State Alignment</a:t>
            </a:r>
          </a:p>
        </p:txBody>
      </p:sp>
      <p:sp>
        <p:nvSpPr>
          <p:cNvPr id="4" name="Date Placeholder 3"/>
          <p:cNvSpPr>
            <a:spLocks noGrp="1"/>
          </p:cNvSpPr>
          <p:nvPr>
            <p:ph type="dt" sz="half" idx="10"/>
          </p:nvPr>
        </p:nvSpPr>
        <p:spPr/>
        <p:txBody>
          <a:bodyPr/>
          <a:lstStyle/>
          <a:p>
            <a:fld id="{AFD40445-81DD-45F3-AAFE-1BEA3EFFA223}" type="datetime1">
              <a:rPr lang="en-US" smtClean="0">
                <a:solidFill>
                  <a:srgbClr val="4F81BD">
                    <a:lumMod val="75000"/>
                  </a:srgbClr>
                </a:solidFill>
              </a:rPr>
              <a:pPr/>
              <a:t>3/23/2016</a:t>
            </a:fld>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p>
            <a:fld id="{846B7EB5-7FB7-4E9E-BE22-7DA8A6BF372B}" type="slidenum">
              <a:rPr lang="en-US" smtClean="0">
                <a:solidFill>
                  <a:srgbClr val="4F81BD">
                    <a:lumMod val="75000"/>
                  </a:srgbClr>
                </a:solidFill>
              </a:rPr>
              <a:pPr/>
              <a:t>3</a:t>
            </a:fld>
            <a:endParaRPr lang="en-US">
              <a:solidFill>
                <a:srgbClr val="4F81BD">
                  <a:lumMod val="75000"/>
                </a:srgbClr>
              </a:solidFill>
            </a:endParaRPr>
          </a:p>
        </p:txBody>
      </p:sp>
      <p:grpSp>
        <p:nvGrpSpPr>
          <p:cNvPr id="6" name="Group 5"/>
          <p:cNvGrpSpPr/>
          <p:nvPr/>
        </p:nvGrpSpPr>
        <p:grpSpPr>
          <a:xfrm>
            <a:off x="133350" y="1622762"/>
            <a:ext cx="8905875" cy="815638"/>
            <a:chOff x="42149" y="2552017"/>
            <a:chExt cx="8721582" cy="864779"/>
          </a:xfrm>
        </p:grpSpPr>
        <p:sp>
          <p:nvSpPr>
            <p:cNvPr id="7" name="Rounded Rectangle 6"/>
            <p:cNvSpPr/>
            <p:nvPr/>
          </p:nvSpPr>
          <p:spPr>
            <a:xfrm>
              <a:off x="161682" y="255333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42149" y="2552017"/>
              <a:ext cx="8721582" cy="779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a:r>
                <a:rPr lang="en-US" sz="2800" dirty="0" smtClean="0">
                  <a:solidFill>
                    <a:prstClr val="white"/>
                  </a:solidFill>
                </a:rPr>
                <a:t>Focus is on Values and Outcomes</a:t>
              </a:r>
              <a:endParaRPr lang="en-US" sz="2800" dirty="0">
                <a:solidFill>
                  <a:prstClr val="white"/>
                </a:solidFill>
              </a:endParaRPr>
            </a:p>
          </p:txBody>
        </p:sp>
      </p:grpSp>
    </p:spTree>
    <p:extLst>
      <p:ext uri="{BB962C8B-B14F-4D97-AF65-F5344CB8AC3E}">
        <p14:creationId xmlns:p14="http://schemas.microsoft.com/office/powerpoint/2010/main" val="53449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a:normAutofit/>
          </a:bodyPr>
          <a:lstStyle/>
          <a:p>
            <a:r>
              <a:rPr lang="en-US" sz="3600" b="1" u="sng" dirty="0" smtClean="0"/>
              <a:t>Current Flood ER Grant Types</a:t>
            </a:r>
            <a:endParaRPr lang="en-US" sz="3600" b="1" u="sng" dirty="0"/>
          </a:p>
        </p:txBody>
      </p:sp>
      <p:graphicFrame>
        <p:nvGraphicFramePr>
          <p:cNvPr id="18" name="Diagram 17"/>
          <p:cNvGraphicFramePr/>
          <p:nvPr>
            <p:extLst>
              <p:ext uri="{D42A27DB-BD31-4B8C-83A1-F6EECF244321}">
                <p14:modId xmlns:p14="http://schemas.microsoft.com/office/powerpoint/2010/main" val="3822268326"/>
              </p:ext>
            </p:extLst>
          </p:nvPr>
        </p:nvGraphicFramePr>
        <p:xfrm>
          <a:off x="0" y="1543050"/>
          <a:ext cx="5514976"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5001260" y="1779133"/>
            <a:ext cx="3664074" cy="841905"/>
            <a:chOff x="0" y="1259"/>
            <a:chExt cx="5613647" cy="577980"/>
          </a:xfrm>
        </p:grpSpPr>
        <p:sp>
          <p:nvSpPr>
            <p:cNvPr id="36" name="Rounded Rectangle 35"/>
            <p:cNvSpPr/>
            <p:nvPr/>
          </p:nvSpPr>
          <p:spPr>
            <a:xfrm>
              <a:off x="0" y="1259"/>
              <a:ext cx="5613647" cy="57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28215" y="29474"/>
              <a:ext cx="5557217" cy="521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solidFill>
                    <a:prstClr val="white"/>
                  </a:solidFill>
                </a:rPr>
                <a:t>Delta Communications – $5 Million in Prop. 84 funding</a:t>
              </a:r>
            </a:p>
          </p:txBody>
        </p:sp>
      </p:grpSp>
      <p:grpSp>
        <p:nvGrpSpPr>
          <p:cNvPr id="28" name="Group 27"/>
          <p:cNvGrpSpPr/>
          <p:nvPr/>
        </p:nvGrpSpPr>
        <p:grpSpPr>
          <a:xfrm>
            <a:off x="4982844" y="3560445"/>
            <a:ext cx="3664074" cy="797055"/>
            <a:chOff x="0" y="616679"/>
            <a:chExt cx="5613647" cy="577980"/>
          </a:xfrm>
        </p:grpSpPr>
        <p:sp>
          <p:nvSpPr>
            <p:cNvPr id="34" name="Rounded Rectangle 33"/>
            <p:cNvSpPr/>
            <p:nvPr/>
          </p:nvSpPr>
          <p:spPr>
            <a:xfrm>
              <a:off x="0" y="616679"/>
              <a:ext cx="5613647" cy="57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6"/>
            <p:cNvSpPr/>
            <p:nvPr/>
          </p:nvSpPr>
          <p:spPr>
            <a:xfrm>
              <a:off x="28215" y="644894"/>
              <a:ext cx="5557217" cy="521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solidFill>
                    <a:prstClr val="white"/>
                  </a:solidFill>
                </a:rPr>
                <a:t>Statewide Flood ER – </a:t>
              </a:r>
              <a:r>
                <a:rPr lang="en-US" sz="2400" dirty="0" smtClean="0">
                  <a:solidFill>
                    <a:prstClr val="white"/>
                  </a:solidFill>
                </a:rPr>
                <a:t>$10 </a:t>
              </a:r>
              <a:r>
                <a:rPr lang="en-US" sz="2400" dirty="0">
                  <a:solidFill>
                    <a:prstClr val="white"/>
                  </a:solidFill>
                </a:rPr>
                <a:t>Million in </a:t>
              </a:r>
              <a:r>
                <a:rPr lang="en-US" sz="2400" dirty="0" smtClean="0">
                  <a:solidFill>
                    <a:prstClr val="white"/>
                  </a:solidFill>
                </a:rPr>
                <a:t>Prop. </a:t>
              </a:r>
              <a:r>
                <a:rPr lang="en-US" sz="2400" dirty="0">
                  <a:solidFill>
                    <a:prstClr val="white"/>
                  </a:solidFill>
                </a:rPr>
                <a:t>84 funding</a:t>
              </a:r>
            </a:p>
          </p:txBody>
        </p:sp>
      </p:grpSp>
      <p:grpSp>
        <p:nvGrpSpPr>
          <p:cNvPr id="29" name="Group 28"/>
          <p:cNvGrpSpPr/>
          <p:nvPr/>
        </p:nvGrpSpPr>
        <p:grpSpPr>
          <a:xfrm>
            <a:off x="4982844" y="2650581"/>
            <a:ext cx="3664074" cy="867586"/>
            <a:chOff x="0" y="1232099"/>
            <a:chExt cx="5613647" cy="577980"/>
          </a:xfrm>
        </p:grpSpPr>
        <p:sp>
          <p:nvSpPr>
            <p:cNvPr id="30" name="Rounded Rectangle 29"/>
            <p:cNvSpPr/>
            <p:nvPr/>
          </p:nvSpPr>
          <p:spPr>
            <a:xfrm>
              <a:off x="0" y="1232099"/>
              <a:ext cx="5613647" cy="57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8"/>
            <p:cNvSpPr/>
            <p:nvPr/>
          </p:nvSpPr>
          <p:spPr>
            <a:xfrm>
              <a:off x="28215" y="1260314"/>
              <a:ext cx="5557217" cy="521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solidFill>
                    <a:prstClr val="white"/>
                  </a:solidFill>
                </a:rPr>
                <a:t>Delta Flood ER - </a:t>
              </a:r>
              <a:r>
                <a:rPr lang="en-US" sz="2400" dirty="0" smtClean="0">
                  <a:solidFill>
                    <a:prstClr val="white"/>
                  </a:solidFill>
                </a:rPr>
                <a:t>$5 </a:t>
              </a:r>
              <a:r>
                <a:rPr lang="en-US" sz="2400" dirty="0">
                  <a:solidFill>
                    <a:prstClr val="white"/>
                  </a:solidFill>
                </a:rPr>
                <a:t>Million in </a:t>
              </a:r>
              <a:r>
                <a:rPr lang="en-US" sz="2400" dirty="0" smtClean="0">
                  <a:solidFill>
                    <a:prstClr val="white"/>
                  </a:solidFill>
                </a:rPr>
                <a:t>Prop. </a:t>
              </a:r>
              <a:r>
                <a:rPr lang="en-US" sz="2400" dirty="0">
                  <a:solidFill>
                    <a:prstClr val="white"/>
                  </a:solidFill>
                </a:rPr>
                <a:t>1E Funding</a:t>
              </a:r>
            </a:p>
          </p:txBody>
        </p:sp>
      </p:grpSp>
    </p:spTree>
    <p:extLst>
      <p:ext uri="{BB962C8B-B14F-4D97-AF65-F5344CB8AC3E}">
        <p14:creationId xmlns:p14="http://schemas.microsoft.com/office/powerpoint/2010/main" val="298032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u="sng" dirty="0"/>
              <a:t>Eligibility for Flood ER Grant</a:t>
            </a:r>
          </a:p>
        </p:txBody>
      </p:sp>
      <p:sp>
        <p:nvSpPr>
          <p:cNvPr id="6" name="Content Placeholder 5"/>
          <p:cNvSpPr>
            <a:spLocks noGrp="1"/>
          </p:cNvSpPr>
          <p:nvPr>
            <p:ph idx="4294967295"/>
          </p:nvPr>
        </p:nvSpPr>
        <p:spPr>
          <a:xfrm>
            <a:off x="0" y="1371600"/>
            <a:ext cx="9144000" cy="1524000"/>
          </a:xfrm>
        </p:spPr>
        <p:txBody>
          <a:bodyPr>
            <a:normAutofit/>
          </a:bodyPr>
          <a:lstStyle/>
          <a:p>
            <a:pPr algn="ctr">
              <a:buNone/>
            </a:pPr>
            <a:r>
              <a:rPr lang="en-US" dirty="0" smtClean="0">
                <a:latin typeface="+mj-lt"/>
                <a:cs typeface="Arial" pitchFamily="34" charset="0"/>
              </a:rPr>
              <a:t>California public agencies with </a:t>
            </a:r>
          </a:p>
          <a:p>
            <a:pPr algn="ctr">
              <a:buNone/>
            </a:pPr>
            <a:r>
              <a:rPr lang="en-US" b="1" u="sng" dirty="0" smtClean="0">
                <a:latin typeface="+mj-lt"/>
                <a:cs typeface="Arial" pitchFamily="34" charset="0"/>
              </a:rPr>
              <a:t>primary responsibility for flood emergency response</a:t>
            </a:r>
            <a:endParaRPr lang="en-US" dirty="0" smtClean="0">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81009564"/>
              </p:ext>
            </p:extLst>
          </p:nvPr>
        </p:nvGraphicFramePr>
        <p:xfrm>
          <a:off x="1549153" y="2819400"/>
          <a:ext cx="5613647" cy="373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901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Legal Obligations</a:t>
            </a:r>
            <a:endParaRPr lang="en-US" dirty="0"/>
          </a:p>
        </p:txBody>
      </p:sp>
      <p:graphicFrame>
        <p:nvGraphicFramePr>
          <p:cNvPr id="7" name="Diagram 6"/>
          <p:cNvGraphicFramePr/>
          <p:nvPr>
            <p:extLst>
              <p:ext uri="{D42A27DB-BD31-4B8C-83A1-F6EECF244321}">
                <p14:modId xmlns:p14="http://schemas.microsoft.com/office/powerpoint/2010/main" val="2333119115"/>
              </p:ext>
            </p:extLst>
          </p:nvPr>
        </p:nvGraphicFramePr>
        <p:xfrm>
          <a:off x="239649" y="1071716"/>
          <a:ext cx="8548289" cy="51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011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3600" u="sng" dirty="0"/>
              <a:t>Funded Activities</a:t>
            </a:r>
          </a:p>
        </p:txBody>
      </p:sp>
      <p:graphicFrame>
        <p:nvGraphicFramePr>
          <p:cNvPr id="5" name="Diagram 4"/>
          <p:cNvGraphicFramePr/>
          <p:nvPr>
            <p:extLst>
              <p:ext uri="{D42A27DB-BD31-4B8C-83A1-F6EECF244321}">
                <p14:modId xmlns:p14="http://schemas.microsoft.com/office/powerpoint/2010/main" val="3866035219"/>
              </p:ext>
            </p:extLst>
          </p:nvPr>
        </p:nvGraphicFramePr>
        <p:xfrm>
          <a:off x="820445" y="3246795"/>
          <a:ext cx="7332955" cy="300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33350" y="1075930"/>
            <a:ext cx="8905875" cy="1857769"/>
            <a:chOff x="42149" y="2552017"/>
            <a:chExt cx="8721582" cy="864779"/>
          </a:xfrm>
        </p:grpSpPr>
        <p:sp>
          <p:nvSpPr>
            <p:cNvPr id="9" name="Rounded Rectangle 8"/>
            <p:cNvSpPr/>
            <p:nvPr/>
          </p:nvSpPr>
          <p:spPr>
            <a:xfrm>
              <a:off x="161682" y="255333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42149" y="2552017"/>
              <a:ext cx="8721582" cy="779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a:r>
                <a:rPr lang="en-US" sz="2800" dirty="0" smtClean="0">
                  <a:solidFill>
                    <a:prstClr val="white"/>
                  </a:solidFill>
                </a:rPr>
                <a:t>Statewide/Delta </a:t>
              </a:r>
              <a:r>
                <a:rPr lang="en-US" sz="2800" dirty="0">
                  <a:solidFill>
                    <a:prstClr val="white"/>
                  </a:solidFill>
                </a:rPr>
                <a:t>Flood ER Grant (Prop. 84 &amp; 1E)</a:t>
              </a:r>
            </a:p>
            <a:p>
              <a:pPr algn="ctr"/>
              <a:r>
                <a:rPr lang="en-US" sz="2800" dirty="0">
                  <a:solidFill>
                    <a:prstClr val="white"/>
                  </a:solidFill>
                </a:rPr>
                <a:t>Funding activities prioritized by 3 steps</a:t>
              </a:r>
            </a:p>
          </p:txBody>
        </p:sp>
      </p:grpSp>
    </p:spTree>
    <p:extLst>
      <p:ext uri="{BB962C8B-B14F-4D97-AF65-F5344CB8AC3E}">
        <p14:creationId xmlns:p14="http://schemas.microsoft.com/office/powerpoint/2010/main" val="105201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971" y="381000"/>
            <a:ext cx="8023469" cy="533400"/>
          </a:xfrm>
        </p:spPr>
        <p:txBody>
          <a:bodyPr>
            <a:noAutofit/>
          </a:bodyPr>
          <a:lstStyle/>
          <a:p>
            <a:pPr algn="ctr"/>
            <a:r>
              <a:rPr lang="en-US" u="sng" dirty="0">
                <a:solidFill>
                  <a:srgbClr val="002060"/>
                </a:solidFill>
                <a:latin typeface="Arial" panose="020B0604020202020204" pitchFamily="34" charset="0"/>
                <a:cs typeface="Arial" panose="020B0604020202020204" pitchFamily="34" charset="0"/>
              </a:rPr>
              <a:t>Flood ER Grant Process</a:t>
            </a:r>
          </a:p>
        </p:txBody>
      </p:sp>
      <p:graphicFrame>
        <p:nvGraphicFramePr>
          <p:cNvPr id="17" name="Diagram 16"/>
          <p:cNvGraphicFramePr/>
          <p:nvPr>
            <p:extLst>
              <p:ext uri="{D42A27DB-BD31-4B8C-83A1-F6EECF244321}">
                <p14:modId xmlns:p14="http://schemas.microsoft.com/office/powerpoint/2010/main" val="3766873855"/>
              </p:ext>
            </p:extLst>
          </p:nvPr>
        </p:nvGraphicFramePr>
        <p:xfrm>
          <a:off x="328474" y="1852924"/>
          <a:ext cx="8815526" cy="378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591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047" y="2590800"/>
            <a:ext cx="8103015" cy="3886200"/>
          </a:xfrm>
        </p:spPr>
        <p:txBody>
          <a:bodyPr>
            <a:normAutofit/>
          </a:bodyPr>
          <a:lstStyle/>
          <a:p>
            <a:r>
              <a:rPr lang="en-US" dirty="0" smtClean="0"/>
              <a:t>SB 27 Task Force Recommendation</a:t>
            </a:r>
          </a:p>
          <a:p>
            <a:r>
              <a:rPr lang="en-US" dirty="0" smtClean="0"/>
              <a:t>Funded Activities include purchase and installation of communications equipment and communications plans. </a:t>
            </a:r>
          </a:p>
          <a:p>
            <a:r>
              <a:rPr lang="en-US" dirty="0"/>
              <a:t>6 projects Funded for 6 Participating Agencies</a:t>
            </a:r>
          </a:p>
          <a:p>
            <a:r>
              <a:rPr lang="en-US" dirty="0" smtClean="0"/>
              <a:t>Grant close out in 2016.</a:t>
            </a:r>
            <a:endParaRPr lang="en-US" dirty="0"/>
          </a:p>
        </p:txBody>
      </p:sp>
      <p:sp>
        <p:nvSpPr>
          <p:cNvPr id="3" name="Title 2"/>
          <p:cNvSpPr>
            <a:spLocks noGrp="1"/>
          </p:cNvSpPr>
          <p:nvPr>
            <p:ph type="title"/>
          </p:nvPr>
        </p:nvSpPr>
        <p:spPr/>
        <p:txBody>
          <a:bodyPr>
            <a:noAutofit/>
          </a:bodyPr>
          <a:lstStyle/>
          <a:p>
            <a:r>
              <a:rPr lang="en-US" u="sng" dirty="0" smtClean="0">
                <a:latin typeface="Arial" panose="020B0604020202020204" pitchFamily="34" charset="0"/>
                <a:cs typeface="Arial" panose="020B0604020202020204" pitchFamily="34" charset="0"/>
              </a:rPr>
              <a:t>Delta Communications Grants</a:t>
            </a:r>
            <a:endParaRPr lang="en-US" u="sng" dirty="0">
              <a:latin typeface="Arial" panose="020B0604020202020204" pitchFamily="34" charset="0"/>
              <a:cs typeface="Arial" panose="020B0604020202020204" pitchFamily="34" charset="0"/>
            </a:endParaRPr>
          </a:p>
        </p:txBody>
      </p:sp>
      <p:grpSp>
        <p:nvGrpSpPr>
          <p:cNvPr id="4" name="Group 3"/>
          <p:cNvGrpSpPr/>
          <p:nvPr/>
        </p:nvGrpSpPr>
        <p:grpSpPr>
          <a:xfrm>
            <a:off x="133350" y="1075931"/>
            <a:ext cx="8905875" cy="1438670"/>
            <a:chOff x="42149" y="2552017"/>
            <a:chExt cx="8721582" cy="864779"/>
          </a:xfrm>
        </p:grpSpPr>
        <p:sp>
          <p:nvSpPr>
            <p:cNvPr id="5" name="Rounded Rectangle 4"/>
            <p:cNvSpPr/>
            <p:nvPr/>
          </p:nvSpPr>
          <p:spPr>
            <a:xfrm>
              <a:off x="161682" y="255333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2149" y="2552017"/>
              <a:ext cx="8721582" cy="779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a:r>
                <a:rPr lang="en-US" sz="2800" dirty="0" smtClean="0">
                  <a:solidFill>
                    <a:prstClr val="white"/>
                  </a:solidFill>
                </a:rPr>
                <a:t>Delta Communications Grant (Prop. 84)</a:t>
              </a:r>
            </a:p>
            <a:p>
              <a:pPr algn="ctr"/>
              <a:r>
                <a:rPr lang="en-US" sz="2800" dirty="0" smtClean="0">
                  <a:solidFill>
                    <a:prstClr val="white"/>
                  </a:solidFill>
                </a:rPr>
                <a:t>Solicitation for $5M to the 5 Delta Counties</a:t>
              </a:r>
              <a:endParaRPr lang="en-US" sz="2800" dirty="0">
                <a:solidFill>
                  <a:prstClr val="white"/>
                </a:solidFill>
              </a:endParaRPr>
            </a:p>
          </p:txBody>
        </p:sp>
      </p:grpSp>
    </p:spTree>
    <p:extLst>
      <p:ext uri="{BB962C8B-B14F-4D97-AF65-F5344CB8AC3E}">
        <p14:creationId xmlns:p14="http://schemas.microsoft.com/office/powerpoint/2010/main" val="1807173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2100</Words>
  <Application>Microsoft Office PowerPoint</Application>
  <PresentationFormat>On-screen Show (4:3)</PresentationFormat>
  <Paragraphs>255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Flood Emergency Response Grant Program</vt:lpstr>
      <vt:lpstr>Overview</vt:lpstr>
      <vt:lpstr>DWR Flood Preparedness Efforts &amp; Flood ER Grants</vt:lpstr>
      <vt:lpstr>Current Flood ER Grant Types</vt:lpstr>
      <vt:lpstr>Eligibility for Flood ER Grant</vt:lpstr>
      <vt:lpstr>Legal Obligations</vt:lpstr>
      <vt:lpstr>Funded Activities</vt:lpstr>
      <vt:lpstr>Flood ER Grant Process</vt:lpstr>
      <vt:lpstr>Delta Communications Grants</vt:lpstr>
      <vt:lpstr>Delta Communication Grants Highlights</vt:lpstr>
      <vt:lpstr>Delta Communication Grants Highlights</vt:lpstr>
      <vt:lpstr>Delta Flood ER Grants</vt:lpstr>
      <vt:lpstr>Delta Flood ER Grants Highlights San Joaquin County Coordination</vt:lpstr>
      <vt:lpstr>Delta Flood ER Grants Highlights San Joaquin County Coordination</vt:lpstr>
      <vt:lpstr>Delta Flood ER Grants Next Steps</vt:lpstr>
      <vt:lpstr>Statewide Flood ER Grant Awardees</vt:lpstr>
      <vt:lpstr>Statewide Flood ER Grants Highlights</vt:lpstr>
      <vt:lpstr>Ventura County Project Grants Highlights </vt:lpstr>
      <vt:lpstr>Statewide Flood ER Grants Highlights </vt:lpstr>
      <vt:lpstr>Statewide Flood ER Grants Next Steps</vt:lpstr>
      <vt:lpstr>Local Agency Participants</vt:lpstr>
      <vt:lpstr>Available Resources</vt:lpstr>
    </vt:vector>
  </TitlesOfParts>
  <Company>CA Department of Water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Emergency Response Grant Program</dc:title>
  <dc:creator>Bryson, Elizabeth@DWR</dc:creator>
  <cp:lastModifiedBy>Kristin Richmond</cp:lastModifiedBy>
  <cp:revision>63</cp:revision>
  <cp:lastPrinted>2015-09-11T22:51:01Z</cp:lastPrinted>
  <dcterms:created xsi:type="dcterms:W3CDTF">2015-09-03T17:08:12Z</dcterms:created>
  <dcterms:modified xsi:type="dcterms:W3CDTF">2016-03-24T03:54:22Z</dcterms:modified>
</cp:coreProperties>
</file>